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Lst>
  <p:sldSz cy="5143500" cx="9144000"/>
  <p:notesSz cx="6858000" cy="9144000"/>
  <p:embeddedFontLst>
    <p:embeddedFont>
      <p:font typeface="Pinyon Script"/>
      <p:regular r:id="rId67"/>
    </p:embeddedFont>
    <p:embeddedFont>
      <p:font typeface="Nunito"/>
      <p:regular r:id="rId68"/>
      <p:bold r:id="rId69"/>
      <p:italic r:id="rId70"/>
      <p:boldItalic r:id="rId71"/>
    </p:embeddedFont>
    <p:embeddedFont>
      <p:font typeface="Montserrat"/>
      <p:regular r:id="rId72"/>
      <p:bold r:id="rId73"/>
      <p:italic r:id="rId74"/>
      <p:boldItalic r:id="rId75"/>
    </p:embeddedFont>
    <p:embeddedFont>
      <p:font typeface="Source Code Pro"/>
      <p:regular r:id="rId76"/>
      <p:bold r:id="rId77"/>
      <p:italic r:id="rId78"/>
      <p:boldItalic r:id="rId79"/>
    </p:embeddedFont>
    <p:embeddedFont>
      <p:font typeface="Permanent Marker"/>
      <p:regular r:id="rId80"/>
    </p:embeddedFont>
    <p:embeddedFont>
      <p:font typeface="Comfortaa"/>
      <p:regular r:id="rId81"/>
      <p:bold r:id="rId8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0807A98-6E83-452C-9436-AD6BA0F79237}">
  <a:tblStyle styleId="{B0807A98-6E83-452C-9436-AD6BA0F7923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PermanentMarker-regular.fntdata"/><Relationship Id="rId82" Type="http://schemas.openxmlformats.org/officeDocument/2006/relationships/font" Target="fonts/Comfortaa-bold.fntdata"/><Relationship Id="rId81" Type="http://schemas.openxmlformats.org/officeDocument/2006/relationships/font" Target="fonts/Comfortaa-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Montserrat-bold.fntdata"/><Relationship Id="rId72" Type="http://schemas.openxmlformats.org/officeDocument/2006/relationships/font" Target="fonts/Montserrat-regular.fntdata"/><Relationship Id="rId31" Type="http://schemas.openxmlformats.org/officeDocument/2006/relationships/slide" Target="slides/slide25.xml"/><Relationship Id="rId75" Type="http://schemas.openxmlformats.org/officeDocument/2006/relationships/font" Target="fonts/Montserrat-boldItalic.fntdata"/><Relationship Id="rId30" Type="http://schemas.openxmlformats.org/officeDocument/2006/relationships/slide" Target="slides/slide24.xml"/><Relationship Id="rId74" Type="http://schemas.openxmlformats.org/officeDocument/2006/relationships/font" Target="fonts/Montserrat-italic.fntdata"/><Relationship Id="rId33" Type="http://schemas.openxmlformats.org/officeDocument/2006/relationships/slide" Target="slides/slide27.xml"/><Relationship Id="rId77" Type="http://schemas.openxmlformats.org/officeDocument/2006/relationships/font" Target="fonts/SourceCodePro-bold.fntdata"/><Relationship Id="rId32" Type="http://schemas.openxmlformats.org/officeDocument/2006/relationships/slide" Target="slides/slide26.xml"/><Relationship Id="rId76" Type="http://schemas.openxmlformats.org/officeDocument/2006/relationships/font" Target="fonts/SourceCodePro-regular.fntdata"/><Relationship Id="rId35" Type="http://schemas.openxmlformats.org/officeDocument/2006/relationships/slide" Target="slides/slide29.xml"/><Relationship Id="rId79" Type="http://schemas.openxmlformats.org/officeDocument/2006/relationships/font" Target="fonts/SourceCodePro-boldItalic.fntdata"/><Relationship Id="rId34" Type="http://schemas.openxmlformats.org/officeDocument/2006/relationships/slide" Target="slides/slide28.xml"/><Relationship Id="rId78" Type="http://schemas.openxmlformats.org/officeDocument/2006/relationships/font" Target="fonts/SourceCodePro-italic.fntdata"/><Relationship Id="rId71" Type="http://schemas.openxmlformats.org/officeDocument/2006/relationships/font" Target="fonts/Nunito-boldItalic.fntdata"/><Relationship Id="rId70" Type="http://schemas.openxmlformats.org/officeDocument/2006/relationships/font" Target="fonts/Nunito-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font" Target="fonts/Nunito-regular.fntdata"/><Relationship Id="rId23" Type="http://schemas.openxmlformats.org/officeDocument/2006/relationships/slide" Target="slides/slide17.xml"/><Relationship Id="rId67" Type="http://schemas.openxmlformats.org/officeDocument/2006/relationships/font" Target="fonts/PinyonScript-regular.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Nunito-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c450e0af98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c450e0af98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c450e0af98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c450e0af98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c4b857eb72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c4b857eb72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c4b857eb72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c4b857eb72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c4b857eb72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c4b857eb72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c4b857eb72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c4b857eb72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c4b857eb72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c4b857eb72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c5e36b129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c5e36b129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c4b857eb72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c4b857eb72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c4b857eb72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c4b857eb72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c450e0af98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c450e0af98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c5e36b1293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c5e36b1293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c5e36b1293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c5e36b1293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c5e36b1293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c5e36b1293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c5e36b129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c5e36b129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035246c777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2035246c777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2035246c777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2035246c777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1c4b857eb72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1c4b857eb72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c4b857eb72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c4b857eb72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1c8069ba04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1c8069ba04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2035246c777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2035246c777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c450e0af98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c450e0af98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27d1c4ee87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27d1c4ee87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205aa17f525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205aa17f525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1d588df7a8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1d588df7a8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1d588df7a8e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1d588df7a8e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1d588df7a8e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1d588df7a8e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2035246c777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2035246c777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1c5e36b1293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1c5e36b1293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1c5e36b1293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1c5e36b1293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1c5e36b1293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1c5e36b1293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1c5e36b1293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1c5e36b1293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c450e0af98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c450e0af98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1c97baecd0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1c97baecd0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1c4b857eb72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1c4b857eb72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1c5e36b1293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1c5e36b1293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205aa17f525_7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205aa17f525_7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2035246c77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2035246c77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2035246c777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2035246c77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2035246c777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2035246c777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2035246c777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2035246c777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2035246c777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2035246c777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2035246c777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2035246c777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c450e0af98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c450e0af98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2035246c777_0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2035246c777_0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g205aa17f525_7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8" name="Google Shape;588;g205aa17f525_7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205aa17f525_7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205aa17f525_7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205aa17f525_7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6" name="Google Shape;616;g205aa17f525_7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205aa17f525_7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205aa17f525_7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2035246c777_0_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2035246c777_0_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1c97baecd0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 name="Google Shape;645;g1c97baecd0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g205aa17f525_7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6" name="Google Shape;656;g205aa17f525_7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g1c450e0af98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 name="Google Shape;667;g1c450e0af98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 name="Shape 673"/>
        <p:cNvGrpSpPr/>
        <p:nvPr/>
      </p:nvGrpSpPr>
      <p:grpSpPr>
        <a:xfrm>
          <a:off x="0" y="0"/>
          <a:ext cx="0" cy="0"/>
          <a:chOff x="0" y="0"/>
          <a:chExt cx="0" cy="0"/>
        </a:xfrm>
      </p:grpSpPr>
      <p:sp>
        <p:nvSpPr>
          <p:cNvPr id="674" name="Google Shape;674;g1c4b857eb7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 name="Google Shape;675;g1c4b857eb7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c450e0af98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c450e0af98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 name="Shape 681"/>
        <p:cNvGrpSpPr/>
        <p:nvPr/>
      </p:nvGrpSpPr>
      <p:grpSpPr>
        <a:xfrm>
          <a:off x="0" y="0"/>
          <a:ext cx="0" cy="0"/>
          <a:chOff x="0" y="0"/>
          <a:chExt cx="0" cy="0"/>
        </a:xfrm>
      </p:grpSpPr>
      <p:sp>
        <p:nvSpPr>
          <p:cNvPr id="682" name="Google Shape;682;g1c4b857eb72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3" name="Google Shape;683;g1c4b857eb72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c450e0af9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c450e0af9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c450e0af98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c450e0af98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e3c885299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e3c885299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hyperlink" Target="https://www.cuisineetsentiments.com/recette-de-cuisine/" TargetMode="Externa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hyperlink" Target="https://wexperience.fr/blog/4-lecons-a-tirer-des-notices-de-montage-dun-meuble-ikea/"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hyperlink" Target="https://en.wikipedia.org/wiki/History_of_hard_disk_drives#:~:text=During%20the%20mid%2D1990s%20the,available%20up%20to%2024%20TB)." TargetMode="External"/><Relationship Id="rId4" Type="http://schemas.openxmlformats.org/officeDocument/2006/relationships/hyperlink" Target="https://www.pingdom.com/blog/amazing-facts-and-figures-about-the-evolution-of-hard-disk-drives/" TargetMode="External"/><Relationship Id="rId5"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hyperlink" Target="https://www.w3schools.com/java/java_data_types.asp" TargetMode="Externa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hyperlink" Target="https://www.w3schools.com/java/java_strings.asp" TargetMode="External"/><Relationship Id="rId4" Type="http://schemas.openxmlformats.org/officeDocument/2006/relationships/hyperlink" Target="https://www.w3schools.com/java/java_date.asp" TargetMode="External"/><Relationship Id="rId5" Type="http://schemas.openxmlformats.org/officeDocument/2006/relationships/hyperlink" Target="https://www.javatpoint.com/java-list" TargetMode="External"/><Relationship Id="rId6" Type="http://schemas.openxmlformats.org/officeDocument/2006/relationships/hyperlink" Target="https://www.w3schools.com/java/java_arrays.asp" TargetMode="External"/><Relationship Id="rId7" Type="http://schemas.openxmlformats.org/officeDocument/2006/relationships/hyperlink" Target="https://stackoverflow.com/questions/13543457/how-do-you-create-a-dictionary-in-java"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11.png"/><Relationship Id="rId4" Type="http://schemas.openxmlformats.org/officeDocument/2006/relationships/hyperlink" Target="https://www.w3schools.com/java/java_operators.asp"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fr.wikipedia.org/wiki/Al-Khw%C3%A2rizm%C3%AE" TargetMode="External"/><Relationship Id="rId4" Type="http://schemas.openxmlformats.org/officeDocument/2006/relationships/image" Target="../media/image1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fr.wikipedia.org/wiki/Robert_Recorde" TargetMode="External"/><Relationship Id="rId4" Type="http://schemas.openxmlformats.org/officeDocument/2006/relationships/hyperlink" Target="https://fr.wikipedia.org/wiki/Johannes_Widmann"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blockly.games/?lang=fr" TargetMode="External"/><Relationship Id="rId4" Type="http://schemas.openxmlformats.org/officeDocument/2006/relationships/hyperlink" Target="https://www.kwyk.fr/algorithme/sommaire/"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hyperlink" Target="https://fr.wikipedia.org/wiki/Pendu_(jeu)" TargetMode="External"/><Relationship Id="rId4" Type="http://schemas.openxmlformats.org/officeDocument/2006/relationships/image" Target="../media/image2.png"/><Relationship Id="rId5" Type="http://schemas.openxmlformats.org/officeDocument/2006/relationships/image" Target="../media/image1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0.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0.pn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0.xml"/><Relationship Id="rId3" Type="http://schemas.openxmlformats.org/officeDocument/2006/relationships/hyperlink" Target="https://www.javatpoint.com/java-list"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8.xml"/><Relationship Id="rId3" Type="http://schemas.openxmlformats.org/officeDocument/2006/relationships/image" Target="../media/image13.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6.xml"/><Relationship Id="rId3" Type="http://schemas.openxmlformats.org/officeDocument/2006/relationships/hyperlink" Target="https://www.w3schools.com/java/java_ref_string.asp" TargetMode="External"/><Relationship Id="rId4" Type="http://schemas.openxmlformats.org/officeDocument/2006/relationships/hyperlink" Target="https://www.w3resource.com/java-exercises/string/index.php" TargetMode="External"/><Relationship Id="rId5" Type="http://schemas.openxmlformats.org/officeDocument/2006/relationships/hyperlink" Target="https://www.w3schools.com/java/java_arrays.asp" TargetMode="External"/><Relationship Id="rId6" Type="http://schemas.openxmlformats.org/officeDocument/2006/relationships/hyperlink" Target="https://www.w3resource.com/java-exercises/array/index.php"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7.xml"/><Relationship Id="rId3" Type="http://schemas.openxmlformats.org/officeDocument/2006/relationships/hyperlink" Target="https://www.w3schools.com/java/java_date.asp" TargetMode="External"/><Relationship Id="rId4" Type="http://schemas.openxmlformats.org/officeDocument/2006/relationships/hyperlink" Target="https://gayerie.dev/docs/java/langage_java/les_dates.html" TargetMode="External"/><Relationship Id="rId5" Type="http://schemas.openxmlformats.org/officeDocument/2006/relationships/hyperlink" Target="https://www.w3schools.com/java/java_hashmap.asp" TargetMode="External"/><Relationship Id="rId6" Type="http://schemas.openxmlformats.org/officeDocument/2006/relationships/hyperlink" Target="https://www.w3resource.com/java-exercises/array/index.php"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8.xml"/><Relationship Id="rId3" Type="http://schemas.openxmlformats.org/officeDocument/2006/relationships/hyperlink" Target="https://docs.google.com/document/d/11jO92FZyFyUWX0RVZxshpNCKfiG4KsZwz4lsfDY6TbE/edit?usp=sharing" TargetMode="External"/><Relationship Id="rId4" Type="http://schemas.openxmlformats.org/officeDocument/2006/relationships/hyperlink" Target="https://openclassrooms.com/fr/courses/4366701-decouvrez-le-fonctionnement-des-algorithmes/"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9.xml"/><Relationship Id="rId3" Type="http://schemas.openxmlformats.org/officeDocument/2006/relationships/hyperlink" Target="https://www.codingame.com/" TargetMode="External"/><Relationship Id="rId4" Type="http://schemas.openxmlformats.org/officeDocument/2006/relationships/hyperlink" Target="https://www.codewars.com/" TargetMode="External"/><Relationship Id="rId5" Type="http://schemas.openxmlformats.org/officeDocument/2006/relationships/hyperlink" Target="https://www.hackerrank.com/" TargetMode="External"/><Relationship Id="rId6" Type="http://schemas.openxmlformats.org/officeDocument/2006/relationships/hyperlink" Target="https://cssbattle.dev/" TargetMode="External"/><Relationship Id="rId7" Type="http://schemas.openxmlformats.org/officeDocument/2006/relationships/hyperlink" Target="https://www.frontendmentor.io/" TargetMode="External"/><Relationship Id="rId8" Type="http://schemas.openxmlformats.org/officeDocument/2006/relationships/hyperlink" Target="https://www.root-me.org/"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fr"/>
              <a:t>Initiation à l’algorithmique</a:t>
            </a:r>
            <a:endParaRPr/>
          </a:p>
        </p:txBody>
      </p:sp>
      <p:sp>
        <p:nvSpPr>
          <p:cNvPr id="129" name="Google Shape;129;p13"/>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fr" sz="1300">
                <a:solidFill>
                  <a:schemeClr val="dk2"/>
                </a:solidFill>
              </a:rPr>
              <a:t>Antony Schutz</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2"/>
          <p:cNvSpPr txBox="1"/>
          <p:nvPr>
            <p:ph type="title"/>
          </p:nvPr>
        </p:nvSpPr>
        <p:spPr>
          <a:xfrm>
            <a:off x="819150" y="845600"/>
            <a:ext cx="4356000" cy="1383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Exemple d’algorithmes que vous utilisez déjà</a:t>
            </a:r>
            <a:endParaRPr/>
          </a:p>
        </p:txBody>
      </p:sp>
      <p:sp>
        <p:nvSpPr>
          <p:cNvPr id="202" name="Google Shape;202;p22"/>
          <p:cNvSpPr txBox="1"/>
          <p:nvPr>
            <p:ph idx="1" type="body"/>
          </p:nvPr>
        </p:nvSpPr>
        <p:spPr>
          <a:xfrm>
            <a:off x="832725" y="4069475"/>
            <a:ext cx="4356000" cy="3693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1200"/>
              </a:spcAft>
              <a:buNone/>
            </a:pPr>
            <a:r>
              <a:rPr lang="fr" u="sng">
                <a:solidFill>
                  <a:schemeClr val="hlink"/>
                </a:solidFill>
                <a:hlinkClick r:id="rId3"/>
              </a:rPr>
              <a:t>source</a:t>
            </a:r>
            <a:endParaRPr/>
          </a:p>
        </p:txBody>
      </p:sp>
      <p:sp>
        <p:nvSpPr>
          <p:cNvPr id="203" name="Google Shape;203;p2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204" name="Google Shape;204;p22"/>
          <p:cNvPicPr preferRelativeResize="0"/>
          <p:nvPr/>
        </p:nvPicPr>
        <p:blipFill>
          <a:blip r:embed="rId4">
            <a:alphaModFix/>
          </a:blip>
          <a:stretch>
            <a:fillRect/>
          </a:stretch>
        </p:blipFill>
        <p:spPr>
          <a:xfrm>
            <a:off x="5920201" y="845600"/>
            <a:ext cx="2505451" cy="3593252"/>
          </a:xfrm>
          <a:prstGeom prst="rect">
            <a:avLst/>
          </a:prstGeom>
          <a:noFill/>
          <a:ln>
            <a:noFill/>
          </a:ln>
        </p:spPr>
      </p:pic>
      <p:sp>
        <p:nvSpPr>
          <p:cNvPr id="205" name="Google Shape;205;p22"/>
          <p:cNvSpPr txBox="1"/>
          <p:nvPr>
            <p:ph idx="1" type="body"/>
          </p:nvPr>
        </p:nvSpPr>
        <p:spPr>
          <a:xfrm>
            <a:off x="832725" y="2164475"/>
            <a:ext cx="4356000" cy="148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Cherché à bugger l’algorithme</a:t>
            </a:r>
            <a:endParaRPr/>
          </a:p>
          <a:p>
            <a:pPr indent="0" lvl="0" marL="0" rtl="0" algn="l">
              <a:spcBef>
                <a:spcPts val="1200"/>
              </a:spcBef>
              <a:spcAft>
                <a:spcPts val="1200"/>
              </a:spcAft>
              <a:buNone/>
            </a:pPr>
            <a:r>
              <a:rPr lang="fr"/>
              <a:t>Reflection en groupe de deux puis débat tous ensemble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09" name="Shape 209"/>
        <p:cNvGrpSpPr/>
        <p:nvPr/>
      </p:nvGrpSpPr>
      <p:grpSpPr>
        <a:xfrm>
          <a:off x="0" y="0"/>
          <a:ext cx="0" cy="0"/>
          <a:chOff x="0" y="0"/>
          <a:chExt cx="0" cy="0"/>
        </a:xfrm>
      </p:grpSpPr>
      <p:sp>
        <p:nvSpPr>
          <p:cNvPr id="210" name="Google Shape;210;p23"/>
          <p:cNvSpPr txBox="1"/>
          <p:nvPr>
            <p:ph type="title"/>
          </p:nvPr>
        </p:nvSpPr>
        <p:spPr>
          <a:xfrm>
            <a:off x="819150" y="845600"/>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Exemple d’algorithmes que vous utilisez déjà</a:t>
            </a:r>
            <a:endParaRPr/>
          </a:p>
          <a:p>
            <a:pPr indent="0" lvl="0" marL="0" rtl="0" algn="l">
              <a:spcBef>
                <a:spcPts val="0"/>
              </a:spcBef>
              <a:spcAft>
                <a:spcPts val="0"/>
              </a:spcAft>
              <a:buNone/>
            </a:pPr>
            <a:r>
              <a:t/>
            </a:r>
            <a:endParaRPr/>
          </a:p>
        </p:txBody>
      </p:sp>
      <p:sp>
        <p:nvSpPr>
          <p:cNvPr id="211" name="Google Shape;211;p2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212" name="Google Shape;212;p23"/>
          <p:cNvPicPr preferRelativeResize="0"/>
          <p:nvPr/>
        </p:nvPicPr>
        <p:blipFill rotWithShape="1">
          <a:blip r:embed="rId3">
            <a:alphaModFix/>
          </a:blip>
          <a:srcRect b="1117" l="0" r="0" t="0"/>
          <a:stretch/>
        </p:blipFill>
        <p:spPr>
          <a:xfrm>
            <a:off x="3903450" y="1468150"/>
            <a:ext cx="4636200" cy="3004650"/>
          </a:xfrm>
          <a:prstGeom prst="rect">
            <a:avLst/>
          </a:prstGeom>
          <a:noFill/>
          <a:ln>
            <a:noFill/>
          </a:ln>
        </p:spPr>
      </p:pic>
      <p:sp>
        <p:nvSpPr>
          <p:cNvPr id="213" name="Google Shape;213;p23"/>
          <p:cNvSpPr txBox="1"/>
          <p:nvPr/>
        </p:nvSpPr>
        <p:spPr>
          <a:xfrm>
            <a:off x="344425" y="2033100"/>
            <a:ext cx="33126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u="sng">
                <a:solidFill>
                  <a:schemeClr val="hlink"/>
                </a:solidFill>
                <a:hlinkClick r:id="rId4"/>
              </a:rPr>
              <a:t>4 leçons à tirer des notices de montage d'un meuble IKEA - Wexperience</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Propos intéressant si on fait le parallèle entre de l’algorithmique et une notice de montage. Cependant dans notre cas ses conseils ne sont pas 100% applicables.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4"/>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fr"/>
              <a:t>Variables et typage</a:t>
            </a:r>
            <a:endParaRPr/>
          </a:p>
        </p:txBody>
      </p:sp>
      <p:sp>
        <p:nvSpPr>
          <p:cNvPr id="219" name="Google Shape;219;p2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Les bits, les octets etc… Espace mémoire</a:t>
            </a:r>
            <a:endParaRPr/>
          </a:p>
        </p:txBody>
      </p:sp>
      <p:sp>
        <p:nvSpPr>
          <p:cNvPr id="225" name="Google Shape;225;p2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226" name="Google Shape;226;p25"/>
          <p:cNvSpPr txBox="1"/>
          <p:nvPr>
            <p:ph idx="1" type="body"/>
          </p:nvPr>
        </p:nvSpPr>
        <p:spPr>
          <a:xfrm>
            <a:off x="819150" y="1990725"/>
            <a:ext cx="4174800" cy="24480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fr"/>
              <a:t>un bit</a:t>
            </a:r>
            <a:r>
              <a:rPr lang="fr"/>
              <a:t> prend 2 valeurs 0 ou 1 </a:t>
            </a:r>
            <a:endParaRPr/>
          </a:p>
          <a:p>
            <a:pPr indent="0" lvl="0" marL="0" rtl="0" algn="l">
              <a:spcBef>
                <a:spcPts val="1200"/>
              </a:spcBef>
              <a:spcAft>
                <a:spcPts val="0"/>
              </a:spcAft>
              <a:buNone/>
            </a:pPr>
            <a:r>
              <a:rPr b="1" lang="fr"/>
              <a:t>un octet</a:t>
            </a:r>
            <a:r>
              <a:rPr lang="fr"/>
              <a:t> est 8 bits ^^ en anglais et partout ailleur qu’en français </a:t>
            </a:r>
            <a:r>
              <a:rPr b="1" lang="fr"/>
              <a:t>on appel un octet un byte</a:t>
            </a:r>
            <a:endParaRPr b="1"/>
          </a:p>
          <a:p>
            <a:pPr indent="0" lvl="0" marL="0" rtl="0" algn="l">
              <a:spcBef>
                <a:spcPts val="1200"/>
              </a:spcBef>
              <a:spcAft>
                <a:spcPts val="0"/>
              </a:spcAft>
              <a:buNone/>
            </a:pPr>
            <a:r>
              <a:rPr b="1" lang="fr"/>
              <a:t>Kilo octet/byte: </a:t>
            </a:r>
            <a:r>
              <a:rPr lang="fr"/>
              <a:t>1024 octets/bytes</a:t>
            </a:r>
            <a:endParaRPr/>
          </a:p>
          <a:p>
            <a:pPr indent="0" lvl="0" marL="0" rtl="0" algn="l">
              <a:spcBef>
                <a:spcPts val="1200"/>
              </a:spcBef>
              <a:spcAft>
                <a:spcPts val="0"/>
              </a:spcAft>
              <a:buNone/>
            </a:pPr>
            <a:r>
              <a:rPr b="1" lang="fr"/>
              <a:t>Mega </a:t>
            </a:r>
            <a:r>
              <a:rPr b="1" lang="fr"/>
              <a:t>octet/byte: </a:t>
            </a:r>
            <a:r>
              <a:rPr lang="fr"/>
              <a:t>1024*1024 octets/bytes</a:t>
            </a:r>
            <a:endParaRPr/>
          </a:p>
          <a:p>
            <a:pPr indent="0" lvl="0" marL="0" rtl="0" algn="l">
              <a:spcBef>
                <a:spcPts val="1200"/>
              </a:spcBef>
              <a:spcAft>
                <a:spcPts val="0"/>
              </a:spcAft>
              <a:buNone/>
            </a:pPr>
            <a:r>
              <a:rPr b="1" lang="fr"/>
              <a:t>Giga octet/byte: </a:t>
            </a:r>
            <a:r>
              <a:rPr lang="fr"/>
              <a:t>1024*1024*1024 octets/bytes</a:t>
            </a:r>
            <a:endParaRPr/>
          </a:p>
          <a:p>
            <a:pPr indent="0" lvl="0" marL="0" rtl="0" algn="l">
              <a:spcBef>
                <a:spcPts val="1200"/>
              </a:spcBef>
              <a:spcAft>
                <a:spcPts val="1200"/>
              </a:spcAft>
              <a:buNone/>
            </a:pPr>
            <a:r>
              <a:rPr b="1" lang="fr"/>
              <a:t>Tera octet/byte: </a:t>
            </a:r>
            <a:r>
              <a:rPr lang="fr"/>
              <a:t>1024*1024*1024*1024 octets/bytes</a:t>
            </a:r>
            <a:endParaRPr/>
          </a:p>
        </p:txBody>
      </p:sp>
      <p:sp>
        <p:nvSpPr>
          <p:cNvPr id="227" name="Google Shape;227;p25"/>
          <p:cNvSpPr txBox="1"/>
          <p:nvPr>
            <p:ph idx="2" type="body"/>
          </p:nvPr>
        </p:nvSpPr>
        <p:spPr>
          <a:xfrm>
            <a:off x="5075525" y="1990725"/>
            <a:ext cx="32490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0 1</a:t>
            </a:r>
            <a:endParaRPr/>
          </a:p>
          <a:p>
            <a:pPr indent="0" lvl="0" marL="0" rtl="0" algn="l">
              <a:spcBef>
                <a:spcPts val="1200"/>
              </a:spcBef>
              <a:spcAft>
                <a:spcPts val="1200"/>
              </a:spcAft>
              <a:buNone/>
            </a:pPr>
            <a:r>
              <a:rPr lang="fr"/>
              <a:t>0000 0000</a:t>
            </a:r>
            <a:br>
              <a:rPr lang="fr"/>
            </a:br>
            <a:r>
              <a:rPr lang="fr"/>
              <a:t>0000 0001</a:t>
            </a:r>
            <a:br>
              <a:rPr lang="fr"/>
            </a:br>
            <a:r>
              <a:rPr lang="fr"/>
              <a:t>0000 0010 </a:t>
            </a:r>
            <a:endParaRPr/>
          </a:p>
        </p:txBody>
      </p:sp>
      <p:pic>
        <p:nvPicPr>
          <p:cNvPr id="228" name="Google Shape;228;p25"/>
          <p:cNvPicPr preferRelativeResize="0"/>
          <p:nvPr/>
        </p:nvPicPr>
        <p:blipFill>
          <a:blip r:embed="rId3">
            <a:alphaModFix/>
          </a:blip>
          <a:stretch>
            <a:fillRect/>
          </a:stretch>
        </p:blipFill>
        <p:spPr>
          <a:xfrm>
            <a:off x="5887000" y="1702325"/>
            <a:ext cx="2660400" cy="2736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6"/>
          <p:cNvSpPr txBox="1"/>
          <p:nvPr>
            <p:ph type="title"/>
          </p:nvPr>
        </p:nvSpPr>
        <p:spPr>
          <a:xfrm>
            <a:off x="819150" y="845600"/>
            <a:ext cx="7505700" cy="9546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fr"/>
              <a:t>Evolution de la capacité des disques dur (mécaniques :D) </a:t>
            </a:r>
            <a:endParaRPr/>
          </a:p>
        </p:txBody>
      </p:sp>
      <p:sp>
        <p:nvSpPr>
          <p:cNvPr id="234" name="Google Shape;234;p26"/>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sources:</a:t>
            </a:r>
            <a:br>
              <a:rPr lang="fr"/>
            </a:br>
            <a:r>
              <a:rPr lang="fr" u="sng">
                <a:solidFill>
                  <a:schemeClr val="hlink"/>
                </a:solidFill>
                <a:hlinkClick r:id="rId3"/>
              </a:rPr>
              <a:t>History of hard disk drives - Wikipedia</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fr" u="sng">
                <a:solidFill>
                  <a:schemeClr val="hlink"/>
                </a:solidFill>
                <a:hlinkClick r:id="rId4"/>
              </a:rPr>
              <a:t>Amazing Facts and Figures About the Evolution of Hard Disk Drives - Pingdom</a:t>
            </a:r>
            <a:endParaRPr/>
          </a:p>
        </p:txBody>
      </p:sp>
      <p:sp>
        <p:nvSpPr>
          <p:cNvPr id="235" name="Google Shape;235;p2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236" name="Google Shape;236;p26"/>
          <p:cNvPicPr preferRelativeResize="0"/>
          <p:nvPr/>
        </p:nvPicPr>
        <p:blipFill>
          <a:blip r:embed="rId5">
            <a:alphaModFix/>
          </a:blip>
          <a:stretch>
            <a:fillRect/>
          </a:stretch>
        </p:blipFill>
        <p:spPr>
          <a:xfrm>
            <a:off x="762000" y="1990725"/>
            <a:ext cx="3820251" cy="2288175"/>
          </a:xfrm>
          <a:prstGeom prst="rect">
            <a:avLst/>
          </a:prstGeom>
          <a:noFill/>
          <a:ln>
            <a:noFill/>
          </a:ln>
        </p:spPr>
      </p:pic>
      <p:sp>
        <p:nvSpPr>
          <p:cNvPr id="237" name="Google Shape;237;p26"/>
          <p:cNvSpPr txBox="1"/>
          <p:nvPr/>
        </p:nvSpPr>
        <p:spPr>
          <a:xfrm>
            <a:off x="4638550" y="4001500"/>
            <a:ext cx="3686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a:solidFill>
                  <a:srgbClr val="FF0000"/>
                </a:solidFill>
                <a:latin typeface="Permanent Marker"/>
                <a:ea typeface="Permanent Marker"/>
                <a:cs typeface="Permanent Marker"/>
                <a:sym typeface="Permanent Marker"/>
              </a:rPr>
              <a:t>BREF ^^ </a:t>
            </a:r>
            <a:endParaRPr>
              <a:solidFill>
                <a:srgbClr val="FF0000"/>
              </a:solidFill>
              <a:latin typeface="Permanent Marker"/>
              <a:ea typeface="Permanent Marker"/>
              <a:cs typeface="Permanent Marker"/>
              <a:sym typeface="Permanent Marke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Typage des données</a:t>
            </a:r>
            <a:endParaRPr/>
          </a:p>
        </p:txBody>
      </p:sp>
      <p:sp>
        <p:nvSpPr>
          <p:cNvPr id="243" name="Google Shape;243;p27"/>
          <p:cNvSpPr txBox="1"/>
          <p:nvPr>
            <p:ph idx="1" type="body"/>
          </p:nvPr>
        </p:nvSpPr>
        <p:spPr>
          <a:xfrm>
            <a:off x="819150" y="1609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En fonction du langage utilisé le typage de données varient “un peu” mais grossièrement ils sont toujours les mêmes… </a:t>
            </a:r>
            <a:endParaRPr/>
          </a:p>
          <a:p>
            <a:pPr indent="0" lvl="0" marL="0" rtl="0" algn="l">
              <a:spcBef>
                <a:spcPts val="1200"/>
              </a:spcBef>
              <a:spcAft>
                <a:spcPts val="0"/>
              </a:spcAft>
              <a:buNone/>
            </a:pPr>
            <a:r>
              <a:rPr lang="fr"/>
              <a:t>Ce sont pratiquement les mêmes types qu’en mathématiques ;) pour les chiffres</a:t>
            </a:r>
            <a:endParaRPr/>
          </a:p>
          <a:p>
            <a:pPr indent="0" lvl="0" marL="0" rtl="0" algn="l">
              <a:spcBef>
                <a:spcPts val="1200"/>
              </a:spcBef>
              <a:spcAft>
                <a:spcPts val="1200"/>
              </a:spcAft>
              <a:buNone/>
            </a:pPr>
            <a:r>
              <a:rPr lang="fr"/>
              <a:t>entier ℕ, entier relatif ℤ, </a:t>
            </a:r>
            <a:r>
              <a:rPr lang="fr" strike="sngStrike"/>
              <a:t>entier rationnel ℚ</a:t>
            </a:r>
            <a:r>
              <a:rPr lang="fr"/>
              <a:t>, réel ℝ, </a:t>
            </a:r>
            <a:r>
              <a:rPr lang="fr" strike="sngStrike"/>
              <a:t>imaginaire pure </a:t>
            </a:r>
            <a:r>
              <a:rPr lang="fr" strike="sngStrike"/>
              <a:t>𝄥</a:t>
            </a:r>
            <a:r>
              <a:rPr lang="fr"/>
              <a:t>, complexe ℂ</a:t>
            </a:r>
            <a:endParaRPr/>
          </a:p>
        </p:txBody>
      </p:sp>
      <p:sp>
        <p:nvSpPr>
          <p:cNvPr id="244" name="Google Shape;244;p27"/>
          <p:cNvSpPr txBox="1"/>
          <p:nvPr>
            <p:ph idx="2" type="body"/>
          </p:nvPr>
        </p:nvSpPr>
        <p:spPr>
          <a:xfrm>
            <a:off x="4638675" y="1609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Entier = unsigned integer → uint - ex: 0, 1, 2, 3, 4, 5</a:t>
            </a:r>
            <a:endParaRPr/>
          </a:p>
          <a:p>
            <a:pPr indent="0" lvl="0" marL="0" rtl="0" algn="l">
              <a:spcBef>
                <a:spcPts val="1200"/>
              </a:spcBef>
              <a:spcAft>
                <a:spcPts val="0"/>
              </a:spcAft>
              <a:buNone/>
            </a:pPr>
            <a:r>
              <a:rPr lang="fr"/>
              <a:t>entier relatif = integer → int - ex: -2, -1, 0, 1, 2, 42</a:t>
            </a:r>
            <a:endParaRPr/>
          </a:p>
          <a:p>
            <a:pPr indent="0" lvl="0" marL="0" rtl="0" algn="l">
              <a:spcBef>
                <a:spcPts val="1200"/>
              </a:spcBef>
              <a:spcAft>
                <a:spcPts val="0"/>
              </a:spcAft>
              <a:buNone/>
            </a:pPr>
            <a:r>
              <a:rPr lang="fr"/>
              <a:t>entier relationnel - non utilisé - ex: ½, ¾, -⅕, etc.. </a:t>
            </a:r>
            <a:endParaRPr/>
          </a:p>
          <a:p>
            <a:pPr indent="0" lvl="0" marL="0" rtl="0" algn="l">
              <a:spcBef>
                <a:spcPts val="1200"/>
              </a:spcBef>
              <a:spcAft>
                <a:spcPts val="0"/>
              </a:spcAft>
              <a:buNone/>
            </a:pPr>
            <a:r>
              <a:rPr lang="fr"/>
              <a:t>réel = float / double -&gt; ex: 3.14159</a:t>
            </a:r>
            <a:endParaRPr/>
          </a:p>
          <a:p>
            <a:pPr indent="0" lvl="0" marL="0" rtl="0" algn="l">
              <a:spcBef>
                <a:spcPts val="1200"/>
              </a:spcBef>
              <a:spcAft>
                <a:spcPts val="0"/>
              </a:spcAft>
              <a:buNone/>
            </a:pPr>
            <a:r>
              <a:rPr lang="fr"/>
              <a:t>imaginaire pure </a:t>
            </a:r>
            <a:r>
              <a:rPr lang="fr"/>
              <a:t>- réel+i - ex: i, -i, 3i etc… </a:t>
            </a:r>
            <a:endParaRPr/>
          </a:p>
          <a:p>
            <a:pPr indent="0" lvl="0" marL="0" rtl="0" algn="l">
              <a:spcBef>
                <a:spcPts val="1200"/>
              </a:spcBef>
              <a:spcAft>
                <a:spcPts val="1200"/>
              </a:spcAft>
              <a:buNone/>
            </a:pPr>
            <a:r>
              <a:rPr lang="fr"/>
              <a:t>complexe - dans certains langage → ex : 5 + 2i </a:t>
            </a:r>
            <a:endParaRPr/>
          </a:p>
        </p:txBody>
      </p:sp>
      <p:sp>
        <p:nvSpPr>
          <p:cNvPr id="245" name="Google Shape;245;p2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246" name="Google Shape;246;p27"/>
          <p:cNvSpPr txBox="1"/>
          <p:nvPr/>
        </p:nvSpPr>
        <p:spPr>
          <a:xfrm>
            <a:off x="819150" y="4151050"/>
            <a:ext cx="7505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latin typeface="Calibri"/>
                <a:ea typeface="Calibri"/>
                <a:cs typeface="Calibri"/>
                <a:sym typeface="Calibri"/>
              </a:rPr>
              <a:t>Puis il y a les caractères: lettres, symbole etc… qui sont </a:t>
            </a:r>
            <a:r>
              <a:rPr b="1" lang="fr">
                <a:latin typeface="Calibri"/>
                <a:ea typeface="Calibri"/>
                <a:cs typeface="Calibri"/>
                <a:sym typeface="Calibri"/>
              </a:rPr>
              <a:t>encodé</a:t>
            </a:r>
            <a:r>
              <a:rPr lang="fr">
                <a:latin typeface="Calibri"/>
                <a:ea typeface="Calibri"/>
                <a:cs typeface="Calibri"/>
                <a:sym typeface="Calibri"/>
              </a:rPr>
              <a:t> à sur 8-16 bits </a:t>
            </a:r>
            <a:r>
              <a:rPr lang="fr" sz="1000">
                <a:latin typeface="Calibri"/>
                <a:ea typeface="Calibri"/>
                <a:cs typeface="Calibri"/>
                <a:sym typeface="Calibri"/>
              </a:rPr>
              <a:t>(différents type d’encodage)</a:t>
            </a:r>
            <a:endParaRPr sz="1000">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50" name="Shape 250"/>
        <p:cNvGrpSpPr/>
        <p:nvPr/>
      </p:nvGrpSpPr>
      <p:grpSpPr>
        <a:xfrm>
          <a:off x="0" y="0"/>
          <a:ext cx="0" cy="0"/>
          <a:chOff x="0" y="0"/>
          <a:chExt cx="0" cy="0"/>
        </a:xfrm>
      </p:grpSpPr>
      <p:sp>
        <p:nvSpPr>
          <p:cNvPr id="251" name="Google Shape;251;p28"/>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Les types de données en java</a:t>
            </a:r>
            <a:endParaRPr/>
          </a:p>
        </p:txBody>
      </p:sp>
      <p:sp>
        <p:nvSpPr>
          <p:cNvPr id="252" name="Google Shape;252;p28"/>
          <p:cNvSpPr txBox="1"/>
          <p:nvPr>
            <p:ph idx="2" type="body"/>
          </p:nvPr>
        </p:nvSpPr>
        <p:spPr>
          <a:xfrm>
            <a:off x="4638675" y="4069950"/>
            <a:ext cx="3686100" cy="3687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0"/>
              </a:spcAft>
              <a:buNone/>
            </a:pPr>
            <a:r>
              <a:rPr lang="fr" sz="1200" u="sng">
                <a:solidFill>
                  <a:srgbClr val="1155CC"/>
                </a:solidFill>
                <a:latin typeface="Montserrat"/>
                <a:ea typeface="Montserrat"/>
                <a:cs typeface="Montserrat"/>
                <a:sym typeface="Montserrat"/>
                <a:hlinkClick r:id="rId3">
                  <a:extLst>
                    <a:ext uri="{A12FA001-AC4F-418D-AE19-62706E023703}">
                      <ahyp:hlinkClr val="tx"/>
                    </a:ext>
                  </a:extLst>
                </a:hlinkClick>
              </a:rPr>
              <a:t>Pour en savoir plus</a:t>
            </a:r>
            <a:endParaRPr/>
          </a:p>
        </p:txBody>
      </p:sp>
      <p:sp>
        <p:nvSpPr>
          <p:cNvPr id="253" name="Google Shape;253;p2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254" name="Google Shape;254;p28"/>
          <p:cNvPicPr preferRelativeResize="0"/>
          <p:nvPr/>
        </p:nvPicPr>
        <p:blipFill>
          <a:blip r:embed="rId4">
            <a:alphaModFix/>
          </a:blip>
          <a:stretch>
            <a:fillRect/>
          </a:stretch>
        </p:blipFill>
        <p:spPr>
          <a:xfrm>
            <a:off x="1105050" y="1885800"/>
            <a:ext cx="6933906" cy="19649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58" name="Shape 258"/>
        <p:cNvGrpSpPr/>
        <p:nvPr/>
      </p:nvGrpSpPr>
      <p:grpSpPr>
        <a:xfrm>
          <a:off x="0" y="0"/>
          <a:ext cx="0" cy="0"/>
          <a:chOff x="0" y="0"/>
          <a:chExt cx="0" cy="0"/>
        </a:xfrm>
      </p:grpSpPr>
      <p:sp>
        <p:nvSpPr>
          <p:cNvPr id="259" name="Google Shape;259;p29"/>
          <p:cNvSpPr txBox="1"/>
          <p:nvPr>
            <p:ph type="title"/>
          </p:nvPr>
        </p:nvSpPr>
        <p:spPr>
          <a:xfrm>
            <a:off x="819150" y="845600"/>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Les autres type de données </a:t>
            </a:r>
            <a:r>
              <a:rPr lang="fr"/>
              <a:t>importants </a:t>
            </a:r>
            <a:r>
              <a:rPr lang="fr" sz="2222"/>
              <a:t>(java)</a:t>
            </a:r>
            <a:endParaRPr sz="2222"/>
          </a:p>
        </p:txBody>
      </p:sp>
      <p:sp>
        <p:nvSpPr>
          <p:cNvPr id="260" name="Google Shape;260;p29"/>
          <p:cNvSpPr txBox="1"/>
          <p:nvPr>
            <p:ph idx="1" type="body"/>
          </p:nvPr>
        </p:nvSpPr>
        <p:spPr>
          <a:xfrm>
            <a:off x="1754925" y="1990725"/>
            <a:ext cx="16074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u="sng">
                <a:solidFill>
                  <a:schemeClr val="hlink"/>
                </a:solidFill>
                <a:hlinkClick r:id="rId3"/>
              </a:rPr>
              <a:t>String</a:t>
            </a:r>
            <a:endParaRPr/>
          </a:p>
          <a:p>
            <a:pPr indent="0" lvl="0" marL="0" rtl="0" algn="l">
              <a:spcBef>
                <a:spcPts val="1200"/>
              </a:spcBef>
              <a:spcAft>
                <a:spcPts val="0"/>
              </a:spcAft>
              <a:buNone/>
            </a:pPr>
            <a:r>
              <a:rPr lang="fr" u="sng">
                <a:solidFill>
                  <a:schemeClr val="hlink"/>
                </a:solidFill>
                <a:hlinkClick r:id="rId4"/>
              </a:rPr>
              <a:t>Date and Time</a:t>
            </a:r>
            <a:endParaRPr/>
          </a:p>
          <a:p>
            <a:pPr indent="0" lvl="0" marL="0" rtl="0" algn="l">
              <a:spcBef>
                <a:spcPts val="1200"/>
              </a:spcBef>
              <a:spcAft>
                <a:spcPts val="0"/>
              </a:spcAft>
              <a:buNone/>
            </a:pPr>
            <a:r>
              <a:rPr lang="fr" u="sng">
                <a:solidFill>
                  <a:schemeClr val="hlink"/>
                </a:solidFill>
                <a:hlinkClick r:id="rId5"/>
              </a:rPr>
              <a:t>list</a:t>
            </a:r>
            <a:endParaRPr/>
          </a:p>
          <a:p>
            <a:pPr indent="0" lvl="0" marL="0" rtl="0" algn="l">
              <a:spcBef>
                <a:spcPts val="1200"/>
              </a:spcBef>
              <a:spcAft>
                <a:spcPts val="0"/>
              </a:spcAft>
              <a:buNone/>
            </a:pPr>
            <a:r>
              <a:rPr lang="fr" u="sng">
                <a:solidFill>
                  <a:schemeClr val="hlink"/>
                </a:solidFill>
                <a:hlinkClick r:id="rId6"/>
              </a:rPr>
              <a:t>Arrays</a:t>
            </a:r>
            <a:endParaRPr/>
          </a:p>
          <a:p>
            <a:pPr indent="0" lvl="0" marL="0" rtl="0" algn="l">
              <a:spcBef>
                <a:spcPts val="1200"/>
              </a:spcBef>
              <a:spcAft>
                <a:spcPts val="1200"/>
              </a:spcAft>
              <a:buNone/>
            </a:pPr>
            <a:r>
              <a:rPr lang="fr" u="sng">
                <a:solidFill>
                  <a:schemeClr val="hlink"/>
                </a:solidFill>
                <a:hlinkClick r:id="rId7"/>
              </a:rPr>
              <a:t>dictionary</a:t>
            </a:r>
            <a:endParaRPr/>
          </a:p>
        </p:txBody>
      </p:sp>
      <p:sp>
        <p:nvSpPr>
          <p:cNvPr id="261" name="Google Shape;261;p29"/>
          <p:cNvSpPr txBox="1"/>
          <p:nvPr>
            <p:ph idx="2" type="body"/>
          </p:nvPr>
        </p:nvSpPr>
        <p:spPr>
          <a:xfrm>
            <a:off x="3495675"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objet contenant des </a:t>
            </a:r>
            <a:r>
              <a:rPr lang="fr"/>
              <a:t>caractères “je suis trop fort”</a:t>
            </a:r>
            <a:endParaRPr/>
          </a:p>
          <a:p>
            <a:pPr indent="0" lvl="0" marL="0" rtl="0" algn="l">
              <a:spcBef>
                <a:spcPts val="1200"/>
              </a:spcBef>
              <a:spcAft>
                <a:spcPts val="0"/>
              </a:spcAft>
              <a:buNone/>
            </a:pPr>
            <a:r>
              <a:rPr lang="fr"/>
              <a:t>Les objets dates et temps</a:t>
            </a:r>
            <a:endParaRPr/>
          </a:p>
          <a:p>
            <a:pPr indent="0" lvl="0" marL="0" rtl="0" algn="l">
              <a:spcBef>
                <a:spcPts val="1200"/>
              </a:spcBef>
              <a:spcAft>
                <a:spcPts val="0"/>
              </a:spcAft>
              <a:buNone/>
            </a:pPr>
            <a:r>
              <a:rPr lang="fr"/>
              <a:t>une séquence d'éléments selon un ordre</a:t>
            </a:r>
            <a:endParaRPr/>
          </a:p>
          <a:p>
            <a:pPr indent="0" lvl="0" marL="0" rtl="0" algn="l">
              <a:spcBef>
                <a:spcPts val="1200"/>
              </a:spcBef>
              <a:spcAft>
                <a:spcPts val="0"/>
              </a:spcAft>
              <a:buNone/>
            </a:pPr>
            <a:r>
              <a:rPr lang="fr"/>
              <a:t>Tableau (a une ou plusieurs dimensions) </a:t>
            </a:r>
            <a:endParaRPr/>
          </a:p>
          <a:p>
            <a:pPr indent="0" lvl="0" marL="0" rtl="0" algn="l">
              <a:spcBef>
                <a:spcPts val="1200"/>
              </a:spcBef>
              <a:spcAft>
                <a:spcPts val="1200"/>
              </a:spcAft>
              <a:buNone/>
            </a:pPr>
            <a:r>
              <a:rPr lang="fr"/>
              <a:t>un dictionnaire ^^ un tableau avec un index défini, comme un dictionnaire: mot→définition</a:t>
            </a:r>
            <a:endParaRPr/>
          </a:p>
        </p:txBody>
      </p:sp>
      <p:sp>
        <p:nvSpPr>
          <p:cNvPr id="262" name="Google Shape;262;p2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66" name="Shape 266"/>
        <p:cNvGrpSpPr/>
        <p:nvPr/>
      </p:nvGrpSpPr>
      <p:grpSpPr>
        <a:xfrm>
          <a:off x="0" y="0"/>
          <a:ext cx="0" cy="0"/>
          <a:chOff x="0" y="0"/>
          <a:chExt cx="0" cy="0"/>
        </a:xfrm>
      </p:grpSpPr>
      <p:sp>
        <p:nvSpPr>
          <p:cNvPr id="267" name="Google Shape;267;p30"/>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Cast et opérateur</a:t>
            </a:r>
            <a:endParaRPr/>
          </a:p>
        </p:txBody>
      </p:sp>
      <p:sp>
        <p:nvSpPr>
          <p:cNvPr id="268" name="Google Shape;268;p30"/>
          <p:cNvSpPr txBox="1"/>
          <p:nvPr>
            <p:ph idx="1" type="body"/>
          </p:nvPr>
        </p:nvSpPr>
        <p:spPr>
          <a:xfrm>
            <a:off x="4891100" y="495975"/>
            <a:ext cx="3709200" cy="2119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Notion importante pour les données! Le cast est le fait de changer le type d’une donnée. Cela peut aller dans les deux sens.</a:t>
            </a:r>
            <a:endParaRPr/>
          </a:p>
          <a:p>
            <a:pPr indent="0" lvl="0" marL="0" rtl="0" algn="l">
              <a:spcBef>
                <a:spcPts val="1200"/>
              </a:spcBef>
              <a:spcAft>
                <a:spcPts val="0"/>
              </a:spcAft>
              <a:buNone/>
            </a:pPr>
            <a:r>
              <a:rPr lang="fr"/>
              <a:t>(int) float = int :D </a:t>
            </a:r>
            <a:endParaRPr/>
          </a:p>
          <a:p>
            <a:pPr indent="0" lvl="0" marL="0" rtl="0" algn="l">
              <a:spcBef>
                <a:spcPts val="1200"/>
              </a:spcBef>
              <a:spcAft>
                <a:spcPts val="0"/>
              </a:spcAft>
              <a:buNone/>
            </a:pPr>
            <a:r>
              <a:rPr lang="fr"/>
              <a:t>(int) 3.1415 = 3 </a:t>
            </a:r>
            <a:endParaRPr/>
          </a:p>
          <a:p>
            <a:pPr indent="0" lvl="0" marL="0" rtl="0" algn="l">
              <a:spcBef>
                <a:spcPts val="1200"/>
              </a:spcBef>
              <a:spcAft>
                <a:spcPts val="1200"/>
              </a:spcAft>
              <a:buNone/>
            </a:pPr>
            <a:r>
              <a:rPr lang="fr"/>
              <a:t>(float) 2 = 2.0 </a:t>
            </a:r>
            <a:endParaRPr/>
          </a:p>
        </p:txBody>
      </p:sp>
      <p:sp>
        <p:nvSpPr>
          <p:cNvPr id="269" name="Google Shape;269;p3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270" name="Google Shape;270;p30"/>
          <p:cNvPicPr preferRelativeResize="0"/>
          <p:nvPr/>
        </p:nvPicPr>
        <p:blipFill>
          <a:blip r:embed="rId3">
            <a:alphaModFix/>
          </a:blip>
          <a:stretch>
            <a:fillRect/>
          </a:stretch>
        </p:blipFill>
        <p:spPr>
          <a:xfrm>
            <a:off x="529038" y="2649300"/>
            <a:ext cx="8085935" cy="2081586"/>
          </a:xfrm>
          <a:prstGeom prst="rect">
            <a:avLst/>
          </a:prstGeom>
          <a:noFill/>
          <a:ln>
            <a:noFill/>
          </a:ln>
        </p:spPr>
      </p:pic>
      <p:sp>
        <p:nvSpPr>
          <p:cNvPr id="271" name="Google Shape;271;p30"/>
          <p:cNvSpPr txBox="1"/>
          <p:nvPr/>
        </p:nvSpPr>
        <p:spPr>
          <a:xfrm>
            <a:off x="529050" y="20939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u="sng">
                <a:solidFill>
                  <a:schemeClr val="hlink"/>
                </a:solidFill>
                <a:hlinkClick r:id="rId4"/>
              </a:rPr>
              <a:t>Java Operators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75" name="Shape 275"/>
        <p:cNvGrpSpPr/>
        <p:nvPr/>
      </p:nvGrpSpPr>
      <p:grpSpPr>
        <a:xfrm>
          <a:off x="0" y="0"/>
          <a:ext cx="0" cy="0"/>
          <a:chOff x="0" y="0"/>
          <a:chExt cx="0" cy="0"/>
        </a:xfrm>
      </p:grpSpPr>
      <p:sp>
        <p:nvSpPr>
          <p:cNvPr id="276" name="Google Shape;276;p31"/>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fr"/>
              <a:t>Conditions &amp; Boucles </a:t>
            </a:r>
            <a:endParaRPr/>
          </a:p>
        </p:txBody>
      </p:sp>
      <p:sp>
        <p:nvSpPr>
          <p:cNvPr id="277" name="Google Shape;277;p3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Initiation à l’algorithmique</a:t>
            </a:r>
            <a:endParaRPr/>
          </a:p>
        </p:txBody>
      </p:sp>
      <p:sp>
        <p:nvSpPr>
          <p:cNvPr id="135" name="Google Shape;135;p14"/>
          <p:cNvSpPr txBox="1"/>
          <p:nvPr>
            <p:ph idx="1" type="body"/>
          </p:nvPr>
        </p:nvSpPr>
        <p:spPr>
          <a:xfrm>
            <a:off x="819150" y="1990725"/>
            <a:ext cx="5509800" cy="58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fr"/>
              <a:t>Origine du mot: </a:t>
            </a:r>
            <a:r>
              <a:rPr lang="fr" u="sng">
                <a:solidFill>
                  <a:schemeClr val="hlink"/>
                </a:solidFill>
                <a:hlinkClick r:id="rId3"/>
              </a:rPr>
              <a:t>Al-Khwârizmî — Wikipédia</a:t>
            </a:r>
            <a:endParaRPr/>
          </a:p>
        </p:txBody>
      </p:sp>
      <p:pic>
        <p:nvPicPr>
          <p:cNvPr id="136" name="Google Shape;136;p14"/>
          <p:cNvPicPr preferRelativeResize="0"/>
          <p:nvPr/>
        </p:nvPicPr>
        <p:blipFill>
          <a:blip r:embed="rId4">
            <a:alphaModFix/>
          </a:blip>
          <a:stretch>
            <a:fillRect/>
          </a:stretch>
        </p:blipFill>
        <p:spPr>
          <a:xfrm>
            <a:off x="6751232" y="1990725"/>
            <a:ext cx="1825618" cy="2448000"/>
          </a:xfrm>
          <a:prstGeom prst="rect">
            <a:avLst/>
          </a:prstGeom>
          <a:noFill/>
          <a:ln>
            <a:noFill/>
          </a:ln>
        </p:spPr>
      </p:pic>
      <p:sp>
        <p:nvSpPr>
          <p:cNvPr id="137" name="Google Shape;137;p14"/>
          <p:cNvSpPr txBox="1"/>
          <p:nvPr>
            <p:ph idx="1" type="body"/>
          </p:nvPr>
        </p:nvSpPr>
        <p:spPr>
          <a:xfrm>
            <a:off x="819150" y="2545775"/>
            <a:ext cx="5509800" cy="18930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fr"/>
              <a:t>Faire en sorte que</a:t>
            </a:r>
            <a:r>
              <a:rPr lang="fr"/>
              <a:t> la «machine» effectue un travail à notre place</a:t>
            </a:r>
            <a:endParaRPr/>
          </a:p>
          <a:p>
            <a:pPr indent="0" lvl="0" marL="0" rtl="0" algn="l">
              <a:spcBef>
                <a:spcPts val="1200"/>
              </a:spcBef>
              <a:spcAft>
                <a:spcPts val="0"/>
              </a:spcAft>
              <a:buNone/>
            </a:pPr>
            <a:r>
              <a:rPr lang="fr"/>
              <a:t>Expliquer à la «machine» les étapes et comment s'y prendre:</a:t>
            </a:r>
            <a:endParaRPr/>
          </a:p>
          <a:p>
            <a:pPr indent="-311150" lvl="0" marL="457200" rtl="0" algn="l">
              <a:spcBef>
                <a:spcPts val="1200"/>
              </a:spcBef>
              <a:spcAft>
                <a:spcPts val="0"/>
              </a:spcAft>
              <a:buSzPts val="1300"/>
              <a:buChar char="●"/>
            </a:pPr>
            <a:r>
              <a:rPr lang="fr"/>
              <a:t>savoir </a:t>
            </a:r>
            <a:r>
              <a:rPr lang="fr"/>
              <a:t>exprimer </a:t>
            </a:r>
            <a:r>
              <a:rPr lang="fr"/>
              <a:t>son raisonnement</a:t>
            </a:r>
            <a:endParaRPr/>
          </a:p>
          <a:p>
            <a:pPr indent="-311150" lvl="0" marL="457200" rtl="0" algn="l">
              <a:spcBef>
                <a:spcPts val="0"/>
              </a:spcBef>
              <a:spcAft>
                <a:spcPts val="0"/>
              </a:spcAft>
              <a:buSzPts val="1300"/>
              <a:buChar char="●"/>
            </a:pPr>
            <a:r>
              <a:rPr lang="fr"/>
              <a:t>savoir formaliser son raisonnement</a:t>
            </a:r>
            <a:endParaRPr/>
          </a:p>
          <a:p>
            <a:pPr indent="-311150" lvl="0" marL="457200" rtl="0" algn="l">
              <a:spcBef>
                <a:spcPts val="0"/>
              </a:spcBef>
              <a:spcAft>
                <a:spcPts val="0"/>
              </a:spcAft>
              <a:buSzPts val="1300"/>
              <a:buChar char="●"/>
            </a:pPr>
            <a:r>
              <a:rPr lang="fr"/>
              <a:t>savoir implémenter des séquences d’instructions qui décrivent comment résoudre un problème particulier</a:t>
            </a:r>
            <a:endParaRPr/>
          </a:p>
        </p:txBody>
      </p:sp>
      <p:sp>
        <p:nvSpPr>
          <p:cNvPr id="138" name="Google Shape;138;p1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2"/>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Conditions</a:t>
            </a:r>
            <a:endParaRPr/>
          </a:p>
        </p:txBody>
      </p:sp>
      <p:sp>
        <p:nvSpPr>
          <p:cNvPr id="283" name="Google Shape;283;p3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284" name="Google Shape;284;p32"/>
          <p:cNvSpPr txBox="1"/>
          <p:nvPr>
            <p:ph idx="1" type="body"/>
          </p:nvPr>
        </p:nvSpPr>
        <p:spPr>
          <a:xfrm>
            <a:off x="819150" y="1457325"/>
            <a:ext cx="4183800" cy="32331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fr"/>
              <a:t>Le résultat d’une condition est un booléen : </a:t>
            </a:r>
            <a:r>
              <a:rPr b="1" lang="fr">
                <a:solidFill>
                  <a:schemeClr val="accent6"/>
                </a:solidFill>
              </a:rPr>
              <a:t>VRAI </a:t>
            </a:r>
            <a:r>
              <a:rPr lang="fr"/>
              <a:t>ou </a:t>
            </a:r>
            <a:r>
              <a:rPr b="1" lang="fr">
                <a:solidFill>
                  <a:srgbClr val="FF0000"/>
                </a:solidFill>
              </a:rPr>
              <a:t>FAUX </a:t>
            </a:r>
            <a:endParaRPr b="1">
              <a:solidFill>
                <a:srgbClr val="FF0000"/>
              </a:solidFill>
            </a:endParaRPr>
          </a:p>
          <a:p>
            <a:pPr indent="0" lvl="0" marL="0" rtl="0" algn="l">
              <a:spcBef>
                <a:spcPts val="1200"/>
              </a:spcBef>
              <a:spcAft>
                <a:spcPts val="0"/>
              </a:spcAft>
              <a:buNone/>
            </a:pPr>
            <a:r>
              <a:rPr lang="fr"/>
              <a:t>Les conditions sont souvent les comparaisons :</a:t>
            </a:r>
            <a:endParaRPr/>
          </a:p>
          <a:p>
            <a:pPr indent="-311150" lvl="0" marL="457200" rtl="0" algn="l">
              <a:spcBef>
                <a:spcPts val="1200"/>
              </a:spcBef>
              <a:spcAft>
                <a:spcPts val="0"/>
              </a:spcAft>
              <a:buSzPts val="1300"/>
              <a:buChar char="-"/>
            </a:pPr>
            <a:r>
              <a:rPr lang="fr"/>
              <a:t>l’égalité == et l’opposé !=</a:t>
            </a:r>
            <a:endParaRPr/>
          </a:p>
          <a:p>
            <a:pPr indent="-311150" lvl="0" marL="457200" rtl="0" algn="l">
              <a:spcBef>
                <a:spcPts val="0"/>
              </a:spcBef>
              <a:spcAft>
                <a:spcPts val="0"/>
              </a:spcAft>
              <a:buSzPts val="1300"/>
              <a:buChar char="-"/>
            </a:pPr>
            <a:r>
              <a:rPr lang="fr"/>
              <a:t>les inégalités (ou égalités) &gt;, &gt;=, &lt;, &lt;=</a:t>
            </a:r>
            <a:endParaRPr/>
          </a:p>
          <a:p>
            <a:pPr indent="0" lvl="0" marL="0" rtl="0" algn="l">
              <a:spcBef>
                <a:spcPts val="1200"/>
              </a:spcBef>
              <a:spcAft>
                <a:spcPts val="0"/>
              </a:spcAft>
              <a:buNone/>
            </a:pPr>
            <a:r>
              <a:rPr lang="fr"/>
              <a:t>On peut trouver d’autre conditions qui seront géré par des fonctions/attributs mais qui auront la même logique</a:t>
            </a:r>
            <a:endParaRPr/>
          </a:p>
          <a:p>
            <a:pPr indent="0" lvl="0" marL="0" rtl="0" algn="l">
              <a:spcBef>
                <a:spcPts val="1200"/>
              </a:spcBef>
              <a:spcAft>
                <a:spcPts val="0"/>
              </a:spcAft>
              <a:buNone/>
            </a:pPr>
            <a:r>
              <a:rPr lang="fr">
                <a:solidFill>
                  <a:srgbClr val="FF0000"/>
                </a:solidFill>
              </a:rPr>
              <a:t>Attention </a:t>
            </a:r>
            <a:r>
              <a:rPr lang="fr"/>
              <a:t>entre égalité et “est égale à”: </a:t>
            </a:r>
            <a:endParaRPr/>
          </a:p>
          <a:p>
            <a:pPr indent="0" lvl="0" marL="0" rtl="0" algn="l">
              <a:spcBef>
                <a:spcPts val="1200"/>
              </a:spcBef>
              <a:spcAft>
                <a:spcPts val="0"/>
              </a:spcAft>
              <a:buNone/>
            </a:pPr>
            <a:r>
              <a:rPr lang="fr"/>
              <a:t>en algorithmique “=” s’emploie avec le symbole ← pour indiquer qu’une variable reçoit une valeur: </a:t>
            </a:r>
            <a:endParaRPr/>
          </a:p>
          <a:p>
            <a:pPr indent="0" lvl="0" marL="0" rtl="0" algn="l">
              <a:spcBef>
                <a:spcPts val="1200"/>
              </a:spcBef>
              <a:spcAft>
                <a:spcPts val="1200"/>
              </a:spcAft>
              <a:buNone/>
            </a:pPr>
            <a:r>
              <a:rPr lang="fr">
                <a:solidFill>
                  <a:srgbClr val="0000FF"/>
                </a:solidFill>
              </a:rPr>
              <a:t>a ← -1</a:t>
            </a:r>
            <a:r>
              <a:rPr lang="fr"/>
              <a:t> veut dire que </a:t>
            </a:r>
            <a:r>
              <a:rPr lang="fr">
                <a:solidFill>
                  <a:schemeClr val="accent6"/>
                </a:solidFill>
              </a:rPr>
              <a:t>a reçoit -1</a:t>
            </a:r>
            <a:r>
              <a:rPr lang="fr"/>
              <a:t> et que donc </a:t>
            </a:r>
            <a:r>
              <a:rPr lang="fr">
                <a:solidFill>
                  <a:schemeClr val="accent6"/>
                </a:solidFill>
              </a:rPr>
              <a:t>a = -1</a:t>
            </a:r>
            <a:endParaRPr b="1">
              <a:solidFill>
                <a:schemeClr val="accent6"/>
              </a:solidFill>
              <a:latin typeface="Pinyon Script"/>
              <a:ea typeface="Pinyon Script"/>
              <a:cs typeface="Pinyon Script"/>
              <a:sym typeface="Pinyon Script"/>
            </a:endParaRPr>
          </a:p>
        </p:txBody>
      </p:sp>
      <p:sp>
        <p:nvSpPr>
          <p:cNvPr id="285" name="Google Shape;285;p32"/>
          <p:cNvSpPr txBox="1"/>
          <p:nvPr/>
        </p:nvSpPr>
        <p:spPr>
          <a:xfrm>
            <a:off x="5324850" y="1457325"/>
            <a:ext cx="3000000" cy="27636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fr" sz="1300">
                <a:solidFill>
                  <a:srgbClr val="666666"/>
                </a:solidFill>
                <a:latin typeface="Pinyon Script"/>
                <a:ea typeface="Pinyon Script"/>
                <a:cs typeface="Pinyon Script"/>
                <a:sym typeface="Pinyon Script"/>
              </a:rPr>
              <a:t>« Afin d’éviter la répétition fastidieuse de ces mots, “est égal à”, j’emploierai comme je le fais souvent dans mon travail une paire de droites parallèles, ou de lignes jumelles de même longueur “=” , parce que deux choses ne sauraient être plus égales. » </a:t>
            </a:r>
            <a:br>
              <a:rPr b="1" lang="fr" sz="1300">
                <a:solidFill>
                  <a:srgbClr val="666666"/>
                </a:solidFill>
                <a:latin typeface="Pinyon Script"/>
                <a:ea typeface="Pinyon Script"/>
                <a:cs typeface="Pinyon Script"/>
                <a:sym typeface="Pinyon Script"/>
              </a:rPr>
            </a:br>
            <a:br>
              <a:rPr b="1" lang="fr" sz="1300">
                <a:solidFill>
                  <a:srgbClr val="666666"/>
                </a:solidFill>
                <a:latin typeface="Pinyon Script"/>
                <a:ea typeface="Pinyon Script"/>
                <a:cs typeface="Pinyon Script"/>
                <a:sym typeface="Pinyon Script"/>
              </a:rPr>
            </a:br>
            <a:r>
              <a:rPr b="1" lang="fr" sz="1300">
                <a:solidFill>
                  <a:srgbClr val="666666"/>
                </a:solidFill>
                <a:latin typeface="Pinyon Script"/>
                <a:ea typeface="Pinyon Script"/>
                <a:cs typeface="Pinyon Script"/>
                <a:sym typeface="Pinyon Script"/>
              </a:rPr>
              <a:t>Robert Recorde, The Whetstone of Witte, 1557 </a:t>
            </a:r>
            <a:endParaRPr b="1" sz="1300">
              <a:solidFill>
                <a:srgbClr val="666666"/>
              </a:solidFill>
              <a:latin typeface="Pinyon Script"/>
              <a:ea typeface="Pinyon Script"/>
              <a:cs typeface="Pinyon Script"/>
              <a:sym typeface="Pinyon Script"/>
            </a:endParaRPr>
          </a:p>
          <a:p>
            <a:pPr indent="0" lvl="0" marL="0" rtl="0" algn="l">
              <a:lnSpc>
                <a:spcPct val="115000"/>
              </a:lnSpc>
              <a:spcBef>
                <a:spcPts val="1200"/>
              </a:spcBef>
              <a:spcAft>
                <a:spcPts val="0"/>
              </a:spcAft>
              <a:buNone/>
            </a:pPr>
            <a:r>
              <a:t/>
            </a:r>
            <a:endParaRPr b="1" sz="1300">
              <a:solidFill>
                <a:srgbClr val="666666"/>
              </a:solidFill>
              <a:latin typeface="Pinyon Script"/>
              <a:ea typeface="Pinyon Script"/>
              <a:cs typeface="Pinyon Script"/>
              <a:sym typeface="Pinyon Script"/>
            </a:endParaRPr>
          </a:p>
          <a:p>
            <a:pPr indent="0" lvl="0" marL="0" rtl="0" algn="l">
              <a:lnSpc>
                <a:spcPct val="115000"/>
              </a:lnSpc>
              <a:spcBef>
                <a:spcPts val="1200"/>
              </a:spcBef>
              <a:spcAft>
                <a:spcPts val="1200"/>
              </a:spcAft>
              <a:buNone/>
            </a:pPr>
            <a:r>
              <a:rPr b="1" lang="fr" sz="1300" u="sng">
                <a:solidFill>
                  <a:schemeClr val="hlink"/>
                </a:solidFill>
                <a:latin typeface="Pinyon Script"/>
                <a:ea typeface="Pinyon Script"/>
                <a:cs typeface="Pinyon Script"/>
                <a:sym typeface="Pinyon Script"/>
                <a:hlinkClick r:id="rId3"/>
              </a:rPr>
              <a:t>Robert Recorde — Wikipédia</a:t>
            </a:r>
            <a:endParaRPr b="1" sz="1300">
              <a:solidFill>
                <a:srgbClr val="666666"/>
              </a:solidFill>
              <a:latin typeface="Pinyon Script"/>
              <a:ea typeface="Pinyon Script"/>
              <a:cs typeface="Pinyon Script"/>
              <a:sym typeface="Pinyon Script"/>
            </a:endParaRPr>
          </a:p>
        </p:txBody>
      </p:sp>
      <p:sp>
        <p:nvSpPr>
          <p:cNvPr id="286" name="Google Shape;286;p32"/>
          <p:cNvSpPr txBox="1"/>
          <p:nvPr/>
        </p:nvSpPr>
        <p:spPr>
          <a:xfrm>
            <a:off x="5324850" y="4270775"/>
            <a:ext cx="30000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1300" u="sng">
                <a:solidFill>
                  <a:schemeClr val="hlink"/>
                </a:solidFill>
                <a:latin typeface="Pinyon Script"/>
                <a:ea typeface="Pinyon Script"/>
                <a:cs typeface="Pinyon Script"/>
                <a:sym typeface="Pinyon Script"/>
                <a:hlinkClick r:id="rId4"/>
              </a:rPr>
              <a:t>Et le + et le - alors?</a:t>
            </a:r>
            <a:endParaRPr b="1" sz="1300">
              <a:latin typeface="Pinyon Script"/>
              <a:ea typeface="Pinyon Script"/>
              <a:cs typeface="Pinyon Script"/>
              <a:sym typeface="Pinyon Scrip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90" name="Shape 290"/>
        <p:cNvGrpSpPr/>
        <p:nvPr/>
      </p:nvGrpSpPr>
      <p:grpSpPr>
        <a:xfrm>
          <a:off x="0" y="0"/>
          <a:ext cx="0" cy="0"/>
          <a:chOff x="0" y="0"/>
          <a:chExt cx="0" cy="0"/>
        </a:xfrm>
      </p:grpSpPr>
      <p:sp>
        <p:nvSpPr>
          <p:cNvPr id="291" name="Google Shape;291;p33"/>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Si Alors Sinon Fin Si</a:t>
            </a:r>
            <a:endParaRPr/>
          </a:p>
        </p:txBody>
      </p:sp>
      <p:sp>
        <p:nvSpPr>
          <p:cNvPr id="292" name="Google Shape;292;p33"/>
          <p:cNvSpPr txBox="1"/>
          <p:nvPr>
            <p:ph idx="1" type="body"/>
          </p:nvPr>
        </p:nvSpPr>
        <p:spPr>
          <a:xfrm>
            <a:off x="819150" y="1990725"/>
            <a:ext cx="23169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fr">
                <a:solidFill>
                  <a:schemeClr val="accent6"/>
                </a:solidFill>
              </a:rPr>
              <a:t>Si </a:t>
            </a:r>
            <a:r>
              <a:rPr lang="fr"/>
              <a:t>Conditions </a:t>
            </a:r>
            <a:r>
              <a:rPr b="1" lang="fr">
                <a:solidFill>
                  <a:schemeClr val="accent6"/>
                </a:solidFill>
              </a:rPr>
              <a:t>Alors</a:t>
            </a:r>
            <a:r>
              <a:rPr lang="fr"/>
              <a:t>: </a:t>
            </a:r>
            <a:br>
              <a:rPr lang="fr"/>
            </a:br>
            <a:r>
              <a:rPr lang="fr"/>
              <a:t>	Faire action</a:t>
            </a:r>
            <a:endParaRPr/>
          </a:p>
          <a:p>
            <a:pPr indent="0" lvl="0" marL="0" rtl="0" algn="l">
              <a:spcBef>
                <a:spcPts val="1200"/>
              </a:spcBef>
              <a:spcAft>
                <a:spcPts val="0"/>
              </a:spcAft>
              <a:buNone/>
            </a:pPr>
            <a:r>
              <a:rPr b="1" lang="fr">
                <a:solidFill>
                  <a:schemeClr val="accent6"/>
                </a:solidFill>
              </a:rPr>
              <a:t>Sinon</a:t>
            </a:r>
            <a:endParaRPr b="1">
              <a:solidFill>
                <a:schemeClr val="accent6"/>
              </a:solidFill>
            </a:endParaRPr>
          </a:p>
          <a:p>
            <a:pPr indent="0" lvl="0" marL="0" rtl="0" algn="l">
              <a:spcBef>
                <a:spcPts val="1200"/>
              </a:spcBef>
              <a:spcAft>
                <a:spcPts val="0"/>
              </a:spcAft>
              <a:buNone/>
            </a:pPr>
            <a:r>
              <a:rPr lang="fr"/>
              <a:t>	faire action</a:t>
            </a:r>
            <a:endParaRPr/>
          </a:p>
          <a:p>
            <a:pPr indent="0" lvl="0" marL="0" rtl="0" algn="l">
              <a:spcBef>
                <a:spcPts val="1200"/>
              </a:spcBef>
              <a:spcAft>
                <a:spcPts val="1200"/>
              </a:spcAft>
              <a:buNone/>
            </a:pPr>
            <a:r>
              <a:rPr b="1" lang="fr">
                <a:solidFill>
                  <a:schemeClr val="accent6"/>
                </a:solidFill>
              </a:rPr>
              <a:t>Fin Si</a:t>
            </a:r>
            <a:endParaRPr b="1">
              <a:solidFill>
                <a:schemeClr val="accent6"/>
              </a:solidFill>
            </a:endParaRPr>
          </a:p>
        </p:txBody>
      </p:sp>
      <p:sp>
        <p:nvSpPr>
          <p:cNvPr id="293" name="Google Shape;293;p3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294" name="Google Shape;294;p33"/>
          <p:cNvSpPr txBox="1"/>
          <p:nvPr>
            <p:ph idx="2" type="body"/>
          </p:nvPr>
        </p:nvSpPr>
        <p:spPr>
          <a:xfrm>
            <a:off x="3711475" y="1990725"/>
            <a:ext cx="46134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fr">
                <a:solidFill>
                  <a:schemeClr val="accent6"/>
                </a:solidFill>
              </a:rPr>
              <a:t>if </a:t>
            </a:r>
            <a:r>
              <a:rPr lang="fr"/>
              <a:t>(condition)  </a:t>
            </a:r>
            <a:br>
              <a:rPr lang="fr"/>
            </a:br>
            <a:r>
              <a:rPr lang="fr"/>
              <a:t>{</a:t>
            </a:r>
            <a:br>
              <a:rPr lang="fr"/>
            </a:br>
            <a:r>
              <a:rPr lang="fr"/>
              <a:t>	// Faites quelque chose ici si la condition est vraie.</a:t>
            </a:r>
            <a:br>
              <a:rPr lang="fr"/>
            </a:br>
            <a:r>
              <a:rPr lang="fr"/>
              <a:t>}</a:t>
            </a:r>
            <a:br>
              <a:rPr lang="fr"/>
            </a:br>
            <a:r>
              <a:rPr b="1" lang="fr">
                <a:solidFill>
                  <a:schemeClr val="accent6"/>
                </a:solidFill>
              </a:rPr>
              <a:t>else</a:t>
            </a:r>
            <a:br>
              <a:rPr lang="fr"/>
            </a:br>
            <a:r>
              <a:rPr lang="fr"/>
              <a:t>{</a:t>
            </a:r>
            <a:br>
              <a:rPr lang="fr"/>
            </a:br>
            <a:r>
              <a:rPr lang="fr"/>
              <a:t>	// Sinon faites quelque chose ici </a:t>
            </a:r>
            <a:endParaRPr/>
          </a:p>
          <a:p>
            <a:pPr indent="0" lvl="0" marL="0" rtl="0" algn="l">
              <a:spcBef>
                <a:spcPts val="1200"/>
              </a:spcBef>
              <a:spcAft>
                <a:spcPts val="1200"/>
              </a:spcAft>
              <a:buNone/>
            </a:pPr>
            <a:r>
              <a:rPr lang="fr"/>
              <a:t>}</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98" name="Shape 298"/>
        <p:cNvGrpSpPr/>
        <p:nvPr/>
      </p:nvGrpSpPr>
      <p:grpSpPr>
        <a:xfrm>
          <a:off x="0" y="0"/>
          <a:ext cx="0" cy="0"/>
          <a:chOff x="0" y="0"/>
          <a:chExt cx="0" cy="0"/>
        </a:xfrm>
      </p:grpSpPr>
      <p:sp>
        <p:nvSpPr>
          <p:cNvPr id="299" name="Google Shape;299;p3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Si Alors Sinon Si Fin Si</a:t>
            </a:r>
            <a:endParaRPr/>
          </a:p>
        </p:txBody>
      </p:sp>
      <p:sp>
        <p:nvSpPr>
          <p:cNvPr id="300" name="Google Shape;300;p34"/>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fr"/>
              <a:t>on peut imbriquer les conditions</a:t>
            </a:r>
            <a:endParaRPr/>
          </a:p>
        </p:txBody>
      </p:sp>
      <p:sp>
        <p:nvSpPr>
          <p:cNvPr id="301" name="Google Shape;301;p34"/>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b="1" lang="fr">
                <a:solidFill>
                  <a:schemeClr val="accent6"/>
                </a:solidFill>
              </a:rPr>
              <a:t>Si </a:t>
            </a:r>
            <a:r>
              <a:rPr lang="fr"/>
              <a:t>Conditions </a:t>
            </a:r>
            <a:r>
              <a:rPr b="1" lang="fr">
                <a:solidFill>
                  <a:schemeClr val="accent6"/>
                </a:solidFill>
              </a:rPr>
              <a:t>Alors</a:t>
            </a:r>
            <a:r>
              <a:rPr lang="fr"/>
              <a:t>: </a:t>
            </a:r>
            <a:br>
              <a:rPr lang="fr"/>
            </a:br>
            <a:r>
              <a:rPr lang="fr"/>
              <a:t>	Faire action</a:t>
            </a:r>
            <a:endParaRPr/>
          </a:p>
          <a:p>
            <a:pPr indent="0" lvl="0" marL="0" rtl="0" algn="l">
              <a:spcBef>
                <a:spcPts val="1200"/>
              </a:spcBef>
              <a:spcAft>
                <a:spcPts val="0"/>
              </a:spcAft>
              <a:buNone/>
            </a:pPr>
            <a:r>
              <a:rPr b="1" lang="fr">
                <a:solidFill>
                  <a:schemeClr val="accent6"/>
                </a:solidFill>
              </a:rPr>
              <a:t>Sinon 	Si </a:t>
            </a:r>
            <a:r>
              <a:rPr lang="fr"/>
              <a:t>Conditions </a:t>
            </a:r>
            <a:r>
              <a:rPr b="1" lang="fr">
                <a:solidFill>
                  <a:schemeClr val="accent6"/>
                </a:solidFill>
              </a:rPr>
              <a:t>Alors</a:t>
            </a:r>
            <a:r>
              <a:rPr lang="fr"/>
              <a:t>: </a:t>
            </a:r>
            <a:br>
              <a:rPr lang="fr"/>
            </a:br>
            <a:r>
              <a:rPr lang="fr"/>
              <a:t>		Faire action</a:t>
            </a:r>
            <a:endParaRPr/>
          </a:p>
          <a:p>
            <a:pPr indent="457200" lvl="0" marL="0" rtl="0" algn="l">
              <a:spcBef>
                <a:spcPts val="1200"/>
              </a:spcBef>
              <a:spcAft>
                <a:spcPts val="0"/>
              </a:spcAft>
              <a:buNone/>
            </a:pPr>
            <a:r>
              <a:rPr b="1" lang="fr">
                <a:solidFill>
                  <a:schemeClr val="accent6"/>
                </a:solidFill>
              </a:rPr>
              <a:t>Sinon</a:t>
            </a:r>
            <a:endParaRPr b="1">
              <a:solidFill>
                <a:schemeClr val="accent6"/>
              </a:solidFill>
            </a:endParaRPr>
          </a:p>
          <a:p>
            <a:pPr indent="0" lvl="0" marL="0" rtl="0" algn="l">
              <a:spcBef>
                <a:spcPts val="1200"/>
              </a:spcBef>
              <a:spcAft>
                <a:spcPts val="0"/>
              </a:spcAft>
              <a:buNone/>
            </a:pPr>
            <a:r>
              <a:rPr lang="fr"/>
              <a:t>		faire action</a:t>
            </a:r>
            <a:endParaRPr/>
          </a:p>
          <a:p>
            <a:pPr indent="457200" lvl="0" marL="0" rtl="0" algn="l">
              <a:spcBef>
                <a:spcPts val="1200"/>
              </a:spcBef>
              <a:spcAft>
                <a:spcPts val="0"/>
              </a:spcAft>
              <a:buNone/>
            </a:pPr>
            <a:r>
              <a:rPr b="1" lang="fr">
                <a:solidFill>
                  <a:schemeClr val="accent6"/>
                </a:solidFill>
              </a:rPr>
              <a:t>Fin Si</a:t>
            </a:r>
            <a:endParaRPr/>
          </a:p>
          <a:p>
            <a:pPr indent="0" lvl="0" marL="0" rtl="0" algn="l">
              <a:spcBef>
                <a:spcPts val="1200"/>
              </a:spcBef>
              <a:spcAft>
                <a:spcPts val="1200"/>
              </a:spcAft>
              <a:buNone/>
            </a:pPr>
            <a:r>
              <a:rPr b="1" lang="fr">
                <a:solidFill>
                  <a:schemeClr val="accent6"/>
                </a:solidFill>
              </a:rPr>
              <a:t>Fin Si</a:t>
            </a:r>
            <a:endParaRPr/>
          </a:p>
        </p:txBody>
      </p:sp>
      <p:sp>
        <p:nvSpPr>
          <p:cNvPr id="302" name="Google Shape;302;p3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06" name="Shape 306"/>
        <p:cNvGrpSpPr/>
        <p:nvPr/>
      </p:nvGrpSpPr>
      <p:grpSpPr>
        <a:xfrm>
          <a:off x="0" y="0"/>
          <a:ext cx="0" cy="0"/>
          <a:chOff x="0" y="0"/>
          <a:chExt cx="0" cy="0"/>
        </a:xfrm>
      </p:grpSpPr>
      <p:sp>
        <p:nvSpPr>
          <p:cNvPr id="307" name="Google Shape;307;p3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Les boucles, pour répéter les opérations</a:t>
            </a:r>
            <a:endParaRPr/>
          </a:p>
        </p:txBody>
      </p:sp>
      <p:sp>
        <p:nvSpPr>
          <p:cNvPr id="308" name="Google Shape;308;p3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solidFill>
                  <a:schemeClr val="accent6"/>
                </a:solidFill>
              </a:rPr>
              <a:t>Pour </a:t>
            </a:r>
            <a:r>
              <a:rPr lang="fr"/>
              <a:t>indice </a:t>
            </a:r>
            <a:r>
              <a:rPr lang="fr">
                <a:solidFill>
                  <a:srgbClr val="FF00FF"/>
                </a:solidFill>
              </a:rPr>
              <a:t>allant de</a:t>
            </a:r>
            <a:r>
              <a:rPr lang="fr"/>
              <a:t> 0 </a:t>
            </a:r>
            <a:r>
              <a:rPr lang="fr">
                <a:solidFill>
                  <a:srgbClr val="FF00FF"/>
                </a:solidFill>
              </a:rPr>
              <a:t>à</a:t>
            </a:r>
            <a:r>
              <a:rPr lang="fr"/>
              <a:t> N-1 </a:t>
            </a:r>
            <a:r>
              <a:rPr lang="fr">
                <a:solidFill>
                  <a:srgbClr val="FF00FF"/>
                </a:solidFill>
              </a:rPr>
              <a:t>par pas de</a:t>
            </a:r>
            <a:r>
              <a:rPr lang="fr"/>
              <a:t> 1 </a:t>
            </a:r>
            <a:r>
              <a:rPr lang="fr">
                <a:solidFill>
                  <a:schemeClr val="accent6"/>
                </a:solidFill>
              </a:rPr>
              <a:t>Faire</a:t>
            </a:r>
            <a:endParaRPr>
              <a:solidFill>
                <a:schemeClr val="accent6"/>
              </a:solidFill>
            </a:endParaRPr>
          </a:p>
          <a:p>
            <a:pPr indent="457200" lvl="0" marL="0" rtl="0" algn="l">
              <a:spcBef>
                <a:spcPts val="1200"/>
              </a:spcBef>
              <a:spcAft>
                <a:spcPts val="0"/>
              </a:spcAft>
              <a:buNone/>
            </a:pPr>
            <a:r>
              <a:rPr lang="fr"/>
              <a:t>Action</a:t>
            </a:r>
            <a:endParaRPr/>
          </a:p>
          <a:p>
            <a:pPr indent="0" lvl="0" marL="0" rtl="0" algn="l">
              <a:spcBef>
                <a:spcPts val="1200"/>
              </a:spcBef>
              <a:spcAft>
                <a:spcPts val="0"/>
              </a:spcAft>
              <a:buNone/>
            </a:pPr>
            <a:r>
              <a:rPr lang="fr">
                <a:solidFill>
                  <a:schemeClr val="accent6"/>
                </a:solidFill>
              </a:rPr>
              <a:t>Fin </a:t>
            </a:r>
            <a:r>
              <a:rPr lang="fr">
                <a:solidFill>
                  <a:schemeClr val="accent6"/>
                </a:solidFill>
              </a:rPr>
              <a:t>Pour </a:t>
            </a:r>
            <a:endParaRPr>
              <a:solidFill>
                <a:schemeClr val="accent6"/>
              </a:solidFill>
            </a:endParaRPr>
          </a:p>
          <a:p>
            <a:pPr indent="0" lvl="0" marL="0" rtl="0" algn="l">
              <a:spcBef>
                <a:spcPts val="1200"/>
              </a:spcBef>
              <a:spcAft>
                <a:spcPts val="0"/>
              </a:spcAft>
              <a:buNone/>
            </a:pPr>
            <a:r>
              <a:t/>
            </a:r>
            <a:endParaRPr sz="1150">
              <a:solidFill>
                <a:srgbClr val="0077AA"/>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fr" sz="1150">
                <a:solidFill>
                  <a:srgbClr val="0077AA"/>
                </a:solidFill>
                <a:highlight>
                  <a:srgbClr val="FFFFFF"/>
                </a:highlight>
                <a:latin typeface="Courier New"/>
                <a:ea typeface="Courier New"/>
                <a:cs typeface="Courier New"/>
                <a:sym typeface="Courier New"/>
              </a:rPr>
              <a:t>for</a:t>
            </a:r>
            <a:r>
              <a:rPr lang="fr" sz="1150">
                <a:solidFill>
                  <a:srgbClr val="999999"/>
                </a:solidFill>
                <a:highlight>
                  <a:srgbClr val="FFFFFF"/>
                </a:highlight>
                <a:latin typeface="Courier New"/>
                <a:ea typeface="Courier New"/>
                <a:cs typeface="Courier New"/>
                <a:sym typeface="Courier New"/>
              </a:rPr>
              <a:t>(</a:t>
            </a:r>
            <a:r>
              <a:rPr lang="fr" sz="1150">
                <a:solidFill>
                  <a:srgbClr val="0077AA"/>
                </a:solidFill>
                <a:highlight>
                  <a:srgbClr val="FFFFFF"/>
                </a:highlight>
                <a:latin typeface="Courier New"/>
                <a:ea typeface="Courier New"/>
                <a:cs typeface="Courier New"/>
                <a:sym typeface="Courier New"/>
              </a:rPr>
              <a:t>int</a:t>
            </a:r>
            <a:r>
              <a:rPr lang="fr" sz="1150">
                <a:solidFill>
                  <a:srgbClr val="434343"/>
                </a:solidFill>
                <a:highlight>
                  <a:srgbClr val="FFFFFF"/>
                </a:highlight>
                <a:latin typeface="Courier New"/>
                <a:ea typeface="Courier New"/>
                <a:cs typeface="Courier New"/>
                <a:sym typeface="Courier New"/>
              </a:rPr>
              <a:t> indice</a:t>
            </a:r>
            <a:r>
              <a:rPr lang="fr" sz="1150">
                <a:solidFill>
                  <a:srgbClr val="9A6E3A"/>
                </a:solidFill>
                <a:highlight>
                  <a:srgbClr val="FFFFFF"/>
                </a:highlight>
                <a:latin typeface="Courier New"/>
                <a:ea typeface="Courier New"/>
                <a:cs typeface="Courier New"/>
                <a:sym typeface="Courier New"/>
              </a:rPr>
              <a:t>=</a:t>
            </a:r>
            <a:r>
              <a:rPr lang="fr" sz="1150">
                <a:solidFill>
                  <a:srgbClr val="990055"/>
                </a:solidFill>
                <a:highlight>
                  <a:srgbClr val="FFFFFF"/>
                </a:highlight>
                <a:latin typeface="Courier New"/>
                <a:ea typeface="Courier New"/>
                <a:cs typeface="Courier New"/>
                <a:sym typeface="Courier New"/>
              </a:rPr>
              <a:t>0</a:t>
            </a:r>
            <a:r>
              <a:rPr lang="fr" sz="1150">
                <a:solidFill>
                  <a:srgbClr val="999999"/>
                </a:solidFill>
                <a:highlight>
                  <a:srgbClr val="FFFFFF"/>
                </a:highlight>
                <a:latin typeface="Courier New"/>
                <a:ea typeface="Courier New"/>
                <a:cs typeface="Courier New"/>
                <a:sym typeface="Courier New"/>
              </a:rPr>
              <a:t>;</a:t>
            </a:r>
            <a:r>
              <a:rPr lang="fr" sz="1150">
                <a:solidFill>
                  <a:srgbClr val="434343"/>
                </a:solidFill>
                <a:highlight>
                  <a:srgbClr val="FFFFFF"/>
                </a:highlight>
                <a:latin typeface="Courier New"/>
                <a:ea typeface="Courier New"/>
                <a:cs typeface="Courier New"/>
                <a:sym typeface="Courier New"/>
              </a:rPr>
              <a:t> indice</a:t>
            </a:r>
            <a:r>
              <a:rPr lang="fr" sz="1150">
                <a:solidFill>
                  <a:srgbClr val="9A6E3A"/>
                </a:solidFill>
                <a:highlight>
                  <a:srgbClr val="FFFFFF"/>
                </a:highlight>
                <a:latin typeface="Courier New"/>
                <a:ea typeface="Courier New"/>
                <a:cs typeface="Courier New"/>
                <a:sym typeface="Courier New"/>
              </a:rPr>
              <a:t>&lt;</a:t>
            </a:r>
            <a:r>
              <a:rPr lang="fr" sz="1150">
                <a:solidFill>
                  <a:srgbClr val="990055"/>
                </a:solidFill>
                <a:highlight>
                  <a:srgbClr val="FFFFFF"/>
                </a:highlight>
                <a:latin typeface="Courier New"/>
                <a:ea typeface="Courier New"/>
                <a:cs typeface="Courier New"/>
                <a:sym typeface="Courier New"/>
              </a:rPr>
              <a:t>N</a:t>
            </a:r>
            <a:r>
              <a:rPr lang="fr" sz="1150">
                <a:solidFill>
                  <a:srgbClr val="999999"/>
                </a:solidFill>
                <a:highlight>
                  <a:srgbClr val="FFFFFF"/>
                </a:highlight>
                <a:latin typeface="Courier New"/>
                <a:ea typeface="Courier New"/>
                <a:cs typeface="Courier New"/>
                <a:sym typeface="Courier New"/>
              </a:rPr>
              <a:t>;</a:t>
            </a:r>
            <a:r>
              <a:rPr lang="fr" sz="1150">
                <a:solidFill>
                  <a:srgbClr val="434343"/>
                </a:solidFill>
                <a:highlight>
                  <a:srgbClr val="FFFFFF"/>
                </a:highlight>
                <a:latin typeface="Courier New"/>
                <a:ea typeface="Courier New"/>
                <a:cs typeface="Courier New"/>
                <a:sym typeface="Courier New"/>
              </a:rPr>
              <a:t> indice</a:t>
            </a:r>
            <a:r>
              <a:rPr lang="fr" sz="1150">
                <a:solidFill>
                  <a:srgbClr val="9A6E3A"/>
                </a:solidFill>
                <a:highlight>
                  <a:srgbClr val="FFFFFF"/>
                </a:highlight>
                <a:latin typeface="Courier New"/>
                <a:ea typeface="Courier New"/>
                <a:cs typeface="Courier New"/>
                <a:sym typeface="Courier New"/>
              </a:rPr>
              <a:t>++</a:t>
            </a:r>
            <a:r>
              <a:rPr lang="fr" sz="1150">
                <a:solidFill>
                  <a:srgbClr val="999999"/>
                </a:solidFill>
                <a:highlight>
                  <a:srgbClr val="FFFFFF"/>
                </a:highlight>
                <a:latin typeface="Courier New"/>
                <a:ea typeface="Courier New"/>
                <a:cs typeface="Courier New"/>
                <a:sym typeface="Courier New"/>
              </a:rPr>
              <a:t>)</a:t>
            </a:r>
            <a:r>
              <a:rPr lang="fr" sz="1150">
                <a:solidFill>
                  <a:srgbClr val="434343"/>
                </a:solidFill>
                <a:highlight>
                  <a:srgbClr val="FFFFFF"/>
                </a:highlight>
                <a:latin typeface="Courier New"/>
                <a:ea typeface="Courier New"/>
                <a:cs typeface="Courier New"/>
                <a:sym typeface="Courier New"/>
              </a:rPr>
              <a:t> </a:t>
            </a:r>
            <a:endParaRPr sz="1150">
              <a:solidFill>
                <a:srgbClr val="434343"/>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fr" sz="1150">
                <a:solidFill>
                  <a:srgbClr val="999999"/>
                </a:solidFill>
                <a:highlight>
                  <a:srgbClr val="FFFFFF"/>
                </a:highlight>
                <a:latin typeface="Courier New"/>
                <a:ea typeface="Courier New"/>
                <a:cs typeface="Courier New"/>
                <a:sym typeface="Courier New"/>
              </a:rPr>
              <a:t>{</a:t>
            </a:r>
            <a:endParaRPr sz="1150">
              <a:solidFill>
                <a:srgbClr val="999999"/>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sz="1150">
              <a:solidFill>
                <a:srgbClr val="999999"/>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fr" sz="1150">
                <a:solidFill>
                  <a:srgbClr val="999999"/>
                </a:solidFill>
                <a:highlight>
                  <a:srgbClr val="FFFFFF"/>
                </a:highlight>
                <a:latin typeface="Courier New"/>
                <a:ea typeface="Courier New"/>
                <a:cs typeface="Courier New"/>
                <a:sym typeface="Courier New"/>
              </a:rPr>
              <a:t>}</a:t>
            </a:r>
            <a:endParaRPr>
              <a:solidFill>
                <a:schemeClr val="accent6"/>
              </a:solidFill>
            </a:endParaRPr>
          </a:p>
        </p:txBody>
      </p:sp>
      <p:sp>
        <p:nvSpPr>
          <p:cNvPr id="309" name="Google Shape;309;p3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solidFill>
                  <a:schemeClr val="accent6"/>
                </a:solidFill>
              </a:rPr>
              <a:t>Tant que </a:t>
            </a:r>
            <a:r>
              <a:rPr lang="fr"/>
              <a:t>Conditions </a:t>
            </a:r>
            <a:r>
              <a:rPr lang="fr">
                <a:solidFill>
                  <a:schemeClr val="accent6"/>
                </a:solidFill>
              </a:rPr>
              <a:t>Faire</a:t>
            </a:r>
            <a:endParaRPr>
              <a:solidFill>
                <a:schemeClr val="accent6"/>
              </a:solidFill>
            </a:endParaRPr>
          </a:p>
          <a:p>
            <a:pPr indent="457200" lvl="0" marL="0" rtl="0" algn="l">
              <a:spcBef>
                <a:spcPts val="1200"/>
              </a:spcBef>
              <a:spcAft>
                <a:spcPts val="0"/>
              </a:spcAft>
              <a:buNone/>
            </a:pPr>
            <a:r>
              <a:rPr lang="fr"/>
              <a:t>Action</a:t>
            </a:r>
            <a:endParaRPr/>
          </a:p>
          <a:p>
            <a:pPr indent="0" lvl="0" marL="0" rtl="0" algn="l">
              <a:spcBef>
                <a:spcPts val="1200"/>
              </a:spcBef>
              <a:spcAft>
                <a:spcPts val="0"/>
              </a:spcAft>
              <a:buNone/>
            </a:pPr>
            <a:r>
              <a:rPr lang="fr">
                <a:solidFill>
                  <a:schemeClr val="accent6"/>
                </a:solidFill>
              </a:rPr>
              <a:t>Fin Tant que</a:t>
            </a:r>
            <a:endParaRPr sz="1150">
              <a:solidFill>
                <a:srgbClr val="0077AA"/>
              </a:solidFill>
              <a:highlight>
                <a:srgbClr val="FFFFFF"/>
              </a:highlight>
              <a:latin typeface="Courier New"/>
              <a:ea typeface="Courier New"/>
              <a:cs typeface="Courier New"/>
              <a:sym typeface="Courier New"/>
            </a:endParaRPr>
          </a:p>
          <a:p>
            <a:pPr indent="0" lvl="0" marL="0" rtl="0" algn="l">
              <a:spcBef>
                <a:spcPts val="1200"/>
              </a:spcBef>
              <a:spcAft>
                <a:spcPts val="0"/>
              </a:spcAft>
              <a:buNone/>
            </a:pPr>
            <a:r>
              <a:rPr lang="fr" sz="1150">
                <a:solidFill>
                  <a:srgbClr val="0077AA"/>
                </a:solidFill>
                <a:highlight>
                  <a:srgbClr val="FFFFFF"/>
                </a:highlight>
                <a:latin typeface="Courier New"/>
                <a:ea typeface="Courier New"/>
                <a:cs typeface="Courier New"/>
                <a:sym typeface="Courier New"/>
              </a:rPr>
              <a:t>int</a:t>
            </a:r>
            <a:r>
              <a:rPr lang="fr" sz="1150">
                <a:solidFill>
                  <a:srgbClr val="434343"/>
                </a:solidFill>
                <a:highlight>
                  <a:srgbClr val="FFFFFF"/>
                </a:highlight>
                <a:latin typeface="Courier New"/>
                <a:ea typeface="Courier New"/>
                <a:cs typeface="Courier New"/>
                <a:sym typeface="Courier New"/>
              </a:rPr>
              <a:t> i </a:t>
            </a:r>
            <a:r>
              <a:rPr lang="fr" sz="1150">
                <a:solidFill>
                  <a:srgbClr val="9A6E3A"/>
                </a:solidFill>
                <a:highlight>
                  <a:srgbClr val="FFFFFF"/>
                </a:highlight>
                <a:latin typeface="Courier New"/>
                <a:ea typeface="Courier New"/>
                <a:cs typeface="Courier New"/>
                <a:sym typeface="Courier New"/>
              </a:rPr>
              <a:t>=</a:t>
            </a:r>
            <a:r>
              <a:rPr lang="fr" sz="1150">
                <a:solidFill>
                  <a:srgbClr val="434343"/>
                </a:solidFill>
                <a:highlight>
                  <a:srgbClr val="FFFFFF"/>
                </a:highlight>
                <a:latin typeface="Courier New"/>
                <a:ea typeface="Courier New"/>
                <a:cs typeface="Courier New"/>
                <a:sym typeface="Courier New"/>
              </a:rPr>
              <a:t> </a:t>
            </a:r>
            <a:r>
              <a:rPr lang="fr" sz="1150">
                <a:solidFill>
                  <a:srgbClr val="990055"/>
                </a:solidFill>
                <a:highlight>
                  <a:srgbClr val="FFFFFF"/>
                </a:highlight>
                <a:latin typeface="Courier New"/>
                <a:ea typeface="Courier New"/>
                <a:cs typeface="Courier New"/>
                <a:sym typeface="Courier New"/>
              </a:rPr>
              <a:t>0</a:t>
            </a:r>
            <a:r>
              <a:rPr lang="fr" sz="1150">
                <a:solidFill>
                  <a:srgbClr val="999999"/>
                </a:solidFill>
                <a:highlight>
                  <a:srgbClr val="FFFFFF"/>
                </a:highlight>
                <a:latin typeface="Courier New"/>
                <a:ea typeface="Courier New"/>
                <a:cs typeface="Courier New"/>
                <a:sym typeface="Courier New"/>
              </a:rPr>
              <a:t>;</a:t>
            </a:r>
            <a:endParaRPr sz="1150">
              <a:solidFill>
                <a:srgbClr val="434343"/>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fr" sz="1150">
                <a:solidFill>
                  <a:srgbClr val="0077AA"/>
                </a:solidFill>
                <a:highlight>
                  <a:srgbClr val="FFFFFF"/>
                </a:highlight>
                <a:latin typeface="Courier New"/>
                <a:ea typeface="Courier New"/>
                <a:cs typeface="Courier New"/>
                <a:sym typeface="Courier New"/>
              </a:rPr>
              <a:t>while</a:t>
            </a:r>
            <a:r>
              <a:rPr lang="fr" sz="1150">
                <a:solidFill>
                  <a:srgbClr val="434343"/>
                </a:solidFill>
                <a:highlight>
                  <a:srgbClr val="FFFFFF"/>
                </a:highlight>
                <a:latin typeface="Courier New"/>
                <a:ea typeface="Courier New"/>
                <a:cs typeface="Courier New"/>
                <a:sym typeface="Courier New"/>
              </a:rPr>
              <a:t> </a:t>
            </a:r>
            <a:r>
              <a:rPr lang="fr" sz="1150">
                <a:solidFill>
                  <a:srgbClr val="999999"/>
                </a:solidFill>
                <a:highlight>
                  <a:srgbClr val="FFFFFF"/>
                </a:highlight>
                <a:latin typeface="Courier New"/>
                <a:ea typeface="Courier New"/>
                <a:cs typeface="Courier New"/>
                <a:sym typeface="Courier New"/>
              </a:rPr>
              <a:t>(</a:t>
            </a:r>
            <a:r>
              <a:rPr lang="fr" sz="1150">
                <a:solidFill>
                  <a:srgbClr val="434343"/>
                </a:solidFill>
                <a:highlight>
                  <a:srgbClr val="FFFFFF"/>
                </a:highlight>
                <a:latin typeface="Courier New"/>
                <a:ea typeface="Courier New"/>
                <a:cs typeface="Courier New"/>
                <a:sym typeface="Courier New"/>
              </a:rPr>
              <a:t>i </a:t>
            </a:r>
            <a:r>
              <a:rPr lang="fr" sz="1150">
                <a:solidFill>
                  <a:srgbClr val="9A6E3A"/>
                </a:solidFill>
                <a:highlight>
                  <a:srgbClr val="FFFFFF"/>
                </a:highlight>
                <a:latin typeface="Courier New"/>
                <a:ea typeface="Courier New"/>
                <a:cs typeface="Courier New"/>
                <a:sym typeface="Courier New"/>
              </a:rPr>
              <a:t>&lt;</a:t>
            </a:r>
            <a:r>
              <a:rPr lang="fr" sz="1150">
                <a:solidFill>
                  <a:srgbClr val="434343"/>
                </a:solidFill>
                <a:highlight>
                  <a:srgbClr val="FFFFFF"/>
                </a:highlight>
                <a:latin typeface="Courier New"/>
                <a:ea typeface="Courier New"/>
                <a:cs typeface="Courier New"/>
                <a:sym typeface="Courier New"/>
              </a:rPr>
              <a:t> </a:t>
            </a:r>
            <a:r>
              <a:rPr lang="fr" sz="1150">
                <a:solidFill>
                  <a:srgbClr val="990055"/>
                </a:solidFill>
                <a:highlight>
                  <a:srgbClr val="FFFFFF"/>
                </a:highlight>
                <a:latin typeface="Courier New"/>
                <a:ea typeface="Courier New"/>
                <a:cs typeface="Courier New"/>
                <a:sym typeface="Courier New"/>
              </a:rPr>
              <a:t>5</a:t>
            </a:r>
            <a:r>
              <a:rPr lang="fr" sz="1150">
                <a:solidFill>
                  <a:srgbClr val="999999"/>
                </a:solidFill>
                <a:highlight>
                  <a:srgbClr val="FFFFFF"/>
                </a:highlight>
                <a:latin typeface="Courier New"/>
                <a:ea typeface="Courier New"/>
                <a:cs typeface="Courier New"/>
                <a:sym typeface="Courier New"/>
              </a:rPr>
              <a:t>)</a:t>
            </a:r>
            <a:r>
              <a:rPr lang="fr" sz="1150">
                <a:solidFill>
                  <a:srgbClr val="434343"/>
                </a:solidFill>
                <a:highlight>
                  <a:srgbClr val="FFFFFF"/>
                </a:highlight>
                <a:latin typeface="Courier New"/>
                <a:ea typeface="Courier New"/>
                <a:cs typeface="Courier New"/>
                <a:sym typeface="Courier New"/>
              </a:rPr>
              <a:t> </a:t>
            </a:r>
            <a:endParaRPr sz="1150">
              <a:solidFill>
                <a:srgbClr val="434343"/>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fr" sz="1150">
                <a:solidFill>
                  <a:srgbClr val="999999"/>
                </a:solidFill>
                <a:highlight>
                  <a:srgbClr val="FFFFFF"/>
                </a:highlight>
                <a:latin typeface="Courier New"/>
                <a:ea typeface="Courier New"/>
                <a:cs typeface="Courier New"/>
                <a:sym typeface="Courier New"/>
              </a:rPr>
              <a:t>{</a:t>
            </a:r>
            <a:endParaRPr sz="1150">
              <a:solidFill>
                <a:srgbClr val="434343"/>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fr" sz="1150">
                <a:solidFill>
                  <a:srgbClr val="434343"/>
                </a:solidFill>
                <a:highlight>
                  <a:srgbClr val="FFFFFF"/>
                </a:highlight>
                <a:latin typeface="Courier New"/>
                <a:ea typeface="Courier New"/>
                <a:cs typeface="Courier New"/>
                <a:sym typeface="Courier New"/>
              </a:rPr>
              <a:t>  i</a:t>
            </a:r>
            <a:r>
              <a:rPr lang="fr" sz="1150">
                <a:solidFill>
                  <a:srgbClr val="9A6E3A"/>
                </a:solidFill>
                <a:highlight>
                  <a:srgbClr val="FFFFFF"/>
                </a:highlight>
                <a:latin typeface="Courier New"/>
                <a:ea typeface="Courier New"/>
                <a:cs typeface="Courier New"/>
                <a:sym typeface="Courier New"/>
              </a:rPr>
              <a:t>++</a:t>
            </a:r>
            <a:r>
              <a:rPr lang="fr" sz="1150">
                <a:solidFill>
                  <a:srgbClr val="999999"/>
                </a:solidFill>
                <a:highlight>
                  <a:srgbClr val="FFFFFF"/>
                </a:highlight>
                <a:latin typeface="Courier New"/>
                <a:ea typeface="Courier New"/>
                <a:cs typeface="Courier New"/>
                <a:sym typeface="Courier New"/>
              </a:rPr>
              <a:t>;</a:t>
            </a:r>
            <a:endParaRPr sz="1150">
              <a:solidFill>
                <a:srgbClr val="999999"/>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fr" sz="1150">
                <a:solidFill>
                  <a:srgbClr val="999999"/>
                </a:solidFill>
                <a:highlight>
                  <a:srgbClr val="FFFFFF"/>
                </a:highlight>
                <a:latin typeface="Courier New"/>
                <a:ea typeface="Courier New"/>
                <a:cs typeface="Courier New"/>
                <a:sym typeface="Courier New"/>
              </a:rPr>
              <a:t>}</a:t>
            </a:r>
            <a:endParaRPr>
              <a:solidFill>
                <a:schemeClr val="accent6"/>
              </a:solidFill>
            </a:endParaRPr>
          </a:p>
        </p:txBody>
      </p:sp>
      <p:sp>
        <p:nvSpPr>
          <p:cNvPr id="310" name="Google Shape;310;p3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3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Les opérateurs logiques</a:t>
            </a:r>
            <a:endParaRPr/>
          </a:p>
        </p:txBody>
      </p:sp>
      <p:sp>
        <p:nvSpPr>
          <p:cNvPr id="316" name="Google Shape;316;p36"/>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fr" sz="1800">
                <a:latin typeface="Courier New"/>
                <a:ea typeface="Courier New"/>
                <a:cs typeface="Courier New"/>
                <a:sym typeface="Courier New"/>
              </a:rPr>
              <a:t>ET - AND - &amp; - &amp;&amp;</a:t>
            </a:r>
            <a:endParaRPr b="1" sz="1800">
              <a:latin typeface="Courier New"/>
              <a:ea typeface="Courier New"/>
              <a:cs typeface="Courier New"/>
              <a:sym typeface="Courier New"/>
            </a:endParaRPr>
          </a:p>
          <a:p>
            <a:pPr indent="0" lvl="0" marL="0" rtl="0" algn="l">
              <a:spcBef>
                <a:spcPts val="1200"/>
              </a:spcBef>
              <a:spcAft>
                <a:spcPts val="0"/>
              </a:spcAft>
              <a:buNone/>
            </a:pPr>
            <a:r>
              <a:rPr lang="fr"/>
              <a:t> </a:t>
            </a:r>
            <a:r>
              <a:rPr lang="fr">
                <a:solidFill>
                  <a:schemeClr val="accent6"/>
                </a:solidFill>
              </a:rPr>
              <a:t>True</a:t>
            </a:r>
            <a:r>
              <a:rPr lang="fr"/>
              <a:t> et </a:t>
            </a:r>
            <a:r>
              <a:rPr lang="fr">
                <a:solidFill>
                  <a:schemeClr val="accent6"/>
                </a:solidFill>
              </a:rPr>
              <a:t>True</a:t>
            </a:r>
            <a:r>
              <a:rPr lang="fr"/>
              <a:t> = </a:t>
            </a:r>
            <a:r>
              <a:rPr lang="fr">
                <a:solidFill>
                  <a:schemeClr val="accent6"/>
                </a:solidFill>
              </a:rPr>
              <a:t>True</a:t>
            </a:r>
            <a:r>
              <a:rPr lang="fr"/>
              <a:t> </a:t>
            </a:r>
            <a:endParaRPr/>
          </a:p>
          <a:p>
            <a:pPr indent="0" lvl="0" marL="0" rtl="0" algn="l">
              <a:spcBef>
                <a:spcPts val="1200"/>
              </a:spcBef>
              <a:spcAft>
                <a:spcPts val="0"/>
              </a:spcAft>
              <a:buNone/>
            </a:pPr>
            <a:r>
              <a:rPr lang="fr">
                <a:solidFill>
                  <a:schemeClr val="accent6"/>
                </a:solidFill>
              </a:rPr>
              <a:t>True</a:t>
            </a:r>
            <a:r>
              <a:rPr lang="fr"/>
              <a:t> et </a:t>
            </a:r>
            <a:r>
              <a:rPr lang="fr">
                <a:solidFill>
                  <a:srgbClr val="FF0000"/>
                </a:solidFill>
              </a:rPr>
              <a:t>False</a:t>
            </a:r>
            <a:r>
              <a:rPr lang="fr"/>
              <a:t> = </a:t>
            </a:r>
            <a:r>
              <a:rPr lang="fr">
                <a:solidFill>
                  <a:srgbClr val="FF0000"/>
                </a:solidFill>
              </a:rPr>
              <a:t>False   ---  </a:t>
            </a:r>
            <a:r>
              <a:rPr lang="fr">
                <a:solidFill>
                  <a:srgbClr val="FF0000"/>
                </a:solidFill>
              </a:rPr>
              <a:t>False</a:t>
            </a:r>
            <a:r>
              <a:rPr lang="fr">
                <a:solidFill>
                  <a:srgbClr val="FF0000"/>
                </a:solidFill>
              </a:rPr>
              <a:t> </a:t>
            </a:r>
            <a:r>
              <a:rPr lang="fr"/>
              <a:t>et </a:t>
            </a:r>
            <a:r>
              <a:rPr lang="fr">
                <a:solidFill>
                  <a:schemeClr val="accent6"/>
                </a:solidFill>
              </a:rPr>
              <a:t>True</a:t>
            </a:r>
            <a:r>
              <a:rPr lang="fr"/>
              <a:t> = </a:t>
            </a:r>
            <a:r>
              <a:rPr lang="fr">
                <a:solidFill>
                  <a:srgbClr val="FF0000"/>
                </a:solidFill>
              </a:rPr>
              <a:t>False</a:t>
            </a:r>
            <a:r>
              <a:rPr lang="fr"/>
              <a:t> </a:t>
            </a:r>
            <a:endParaRPr/>
          </a:p>
          <a:p>
            <a:pPr indent="0" lvl="0" marL="0" rtl="0" algn="l">
              <a:spcBef>
                <a:spcPts val="1200"/>
              </a:spcBef>
              <a:spcAft>
                <a:spcPts val="0"/>
              </a:spcAft>
              <a:buNone/>
            </a:pPr>
            <a:r>
              <a:rPr lang="fr">
                <a:solidFill>
                  <a:srgbClr val="FF0000"/>
                </a:solidFill>
              </a:rPr>
              <a:t>False</a:t>
            </a:r>
            <a:r>
              <a:rPr lang="fr"/>
              <a:t> et </a:t>
            </a:r>
            <a:r>
              <a:rPr lang="fr">
                <a:solidFill>
                  <a:srgbClr val="FF0000"/>
                </a:solidFill>
              </a:rPr>
              <a:t>False</a:t>
            </a:r>
            <a:r>
              <a:rPr lang="fr"/>
              <a:t> = </a:t>
            </a:r>
            <a:r>
              <a:rPr lang="fr">
                <a:solidFill>
                  <a:srgbClr val="FF0000"/>
                </a:solidFill>
              </a:rPr>
              <a:t>False</a:t>
            </a:r>
            <a:r>
              <a:rPr lang="fr"/>
              <a:t> </a:t>
            </a:r>
            <a:endParaRPr/>
          </a:p>
          <a:p>
            <a:pPr indent="0" lvl="0" marL="0" rtl="0" algn="l">
              <a:spcBef>
                <a:spcPts val="1200"/>
              </a:spcBef>
              <a:spcAft>
                <a:spcPts val="1200"/>
              </a:spcAft>
              <a:buNone/>
            </a:pPr>
            <a:r>
              <a:rPr lang="fr"/>
              <a:t>Quand on a besoin que plusieurs conditions soient </a:t>
            </a:r>
            <a:r>
              <a:rPr lang="fr"/>
              <a:t>valides</a:t>
            </a:r>
            <a:r>
              <a:rPr lang="fr"/>
              <a:t> en même temps! </a:t>
            </a:r>
            <a:endParaRPr/>
          </a:p>
        </p:txBody>
      </p:sp>
      <p:sp>
        <p:nvSpPr>
          <p:cNvPr id="317" name="Google Shape;317;p36"/>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fr" sz="1800">
                <a:latin typeface="Courier New"/>
                <a:ea typeface="Courier New"/>
                <a:cs typeface="Courier New"/>
                <a:sym typeface="Courier New"/>
              </a:rPr>
              <a:t>OU - OR - | - ||</a:t>
            </a:r>
            <a:endParaRPr b="1" sz="1800">
              <a:latin typeface="Courier New"/>
              <a:ea typeface="Courier New"/>
              <a:cs typeface="Courier New"/>
              <a:sym typeface="Courier New"/>
            </a:endParaRPr>
          </a:p>
          <a:p>
            <a:pPr indent="0" lvl="0" marL="0" rtl="0" algn="l">
              <a:spcBef>
                <a:spcPts val="1200"/>
              </a:spcBef>
              <a:spcAft>
                <a:spcPts val="0"/>
              </a:spcAft>
              <a:buNone/>
            </a:pPr>
            <a:r>
              <a:rPr lang="fr"/>
              <a:t> </a:t>
            </a:r>
            <a:r>
              <a:rPr lang="fr">
                <a:solidFill>
                  <a:schemeClr val="accent6"/>
                </a:solidFill>
              </a:rPr>
              <a:t>True</a:t>
            </a:r>
            <a:r>
              <a:rPr lang="fr"/>
              <a:t> or </a:t>
            </a:r>
            <a:r>
              <a:rPr lang="fr">
                <a:solidFill>
                  <a:schemeClr val="accent6"/>
                </a:solidFill>
              </a:rPr>
              <a:t>True</a:t>
            </a:r>
            <a:r>
              <a:rPr lang="fr"/>
              <a:t> = </a:t>
            </a:r>
            <a:r>
              <a:rPr lang="fr">
                <a:solidFill>
                  <a:schemeClr val="accent6"/>
                </a:solidFill>
              </a:rPr>
              <a:t>True</a:t>
            </a:r>
            <a:r>
              <a:rPr lang="fr"/>
              <a:t> </a:t>
            </a:r>
            <a:endParaRPr/>
          </a:p>
          <a:p>
            <a:pPr indent="0" lvl="0" marL="0" rtl="0" algn="l">
              <a:spcBef>
                <a:spcPts val="1200"/>
              </a:spcBef>
              <a:spcAft>
                <a:spcPts val="0"/>
              </a:spcAft>
              <a:buNone/>
            </a:pPr>
            <a:r>
              <a:rPr lang="fr">
                <a:solidFill>
                  <a:schemeClr val="accent6"/>
                </a:solidFill>
              </a:rPr>
              <a:t>True</a:t>
            </a:r>
            <a:r>
              <a:rPr lang="fr"/>
              <a:t> or </a:t>
            </a:r>
            <a:r>
              <a:rPr lang="fr">
                <a:solidFill>
                  <a:srgbClr val="FF0000"/>
                </a:solidFill>
              </a:rPr>
              <a:t>False</a:t>
            </a:r>
            <a:r>
              <a:rPr lang="fr"/>
              <a:t> = </a:t>
            </a:r>
            <a:r>
              <a:rPr lang="fr">
                <a:solidFill>
                  <a:schemeClr val="accent6"/>
                </a:solidFill>
              </a:rPr>
              <a:t>True</a:t>
            </a:r>
            <a:r>
              <a:rPr lang="fr"/>
              <a:t>   ---   </a:t>
            </a:r>
            <a:r>
              <a:rPr lang="fr">
                <a:solidFill>
                  <a:srgbClr val="FF0000"/>
                </a:solidFill>
              </a:rPr>
              <a:t>False</a:t>
            </a:r>
            <a:r>
              <a:rPr lang="fr"/>
              <a:t> or</a:t>
            </a:r>
            <a:r>
              <a:rPr lang="fr">
                <a:solidFill>
                  <a:srgbClr val="FF0000"/>
                </a:solidFill>
              </a:rPr>
              <a:t> </a:t>
            </a:r>
            <a:r>
              <a:rPr lang="fr">
                <a:solidFill>
                  <a:schemeClr val="accent6"/>
                </a:solidFill>
              </a:rPr>
              <a:t>True</a:t>
            </a:r>
            <a:r>
              <a:rPr lang="fr"/>
              <a:t> = </a:t>
            </a:r>
            <a:r>
              <a:rPr lang="fr">
                <a:solidFill>
                  <a:schemeClr val="accent6"/>
                </a:solidFill>
              </a:rPr>
              <a:t>True</a:t>
            </a:r>
            <a:r>
              <a:rPr lang="fr"/>
              <a:t> </a:t>
            </a:r>
            <a:endParaRPr/>
          </a:p>
          <a:p>
            <a:pPr indent="0" lvl="0" marL="0" rtl="0" algn="l">
              <a:spcBef>
                <a:spcPts val="1200"/>
              </a:spcBef>
              <a:spcAft>
                <a:spcPts val="0"/>
              </a:spcAft>
              <a:buNone/>
            </a:pPr>
            <a:r>
              <a:rPr lang="fr">
                <a:solidFill>
                  <a:srgbClr val="FF0000"/>
                </a:solidFill>
              </a:rPr>
              <a:t>False</a:t>
            </a:r>
            <a:r>
              <a:rPr lang="fr"/>
              <a:t> or </a:t>
            </a:r>
            <a:r>
              <a:rPr lang="fr">
                <a:solidFill>
                  <a:srgbClr val="FF0000"/>
                </a:solidFill>
              </a:rPr>
              <a:t>False</a:t>
            </a:r>
            <a:r>
              <a:rPr lang="fr"/>
              <a:t> = </a:t>
            </a:r>
            <a:r>
              <a:rPr lang="fr">
                <a:solidFill>
                  <a:srgbClr val="FF0000"/>
                </a:solidFill>
              </a:rPr>
              <a:t>False</a:t>
            </a:r>
            <a:r>
              <a:rPr lang="fr"/>
              <a:t> </a:t>
            </a:r>
            <a:endParaRPr/>
          </a:p>
          <a:p>
            <a:pPr indent="0" lvl="0" marL="0" rtl="0" algn="l">
              <a:spcBef>
                <a:spcPts val="1200"/>
              </a:spcBef>
              <a:spcAft>
                <a:spcPts val="1200"/>
              </a:spcAft>
              <a:buNone/>
            </a:pPr>
            <a:r>
              <a:rPr lang="fr"/>
              <a:t>Quand on a besoin qu’au moins une condition soit valide en même temps! </a:t>
            </a:r>
            <a:endParaRPr/>
          </a:p>
        </p:txBody>
      </p:sp>
      <p:sp>
        <p:nvSpPr>
          <p:cNvPr id="318" name="Google Shape;318;p3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3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Les opérateurs logiques</a:t>
            </a:r>
            <a:endParaRPr/>
          </a:p>
        </p:txBody>
      </p:sp>
      <p:sp>
        <p:nvSpPr>
          <p:cNvPr id="324" name="Google Shape;324;p37"/>
          <p:cNvSpPr txBox="1"/>
          <p:nvPr>
            <p:ph idx="1" type="body"/>
          </p:nvPr>
        </p:nvSpPr>
        <p:spPr>
          <a:xfrm>
            <a:off x="524175" y="1990725"/>
            <a:ext cx="8168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On peut imbriquer les opérations logiques: </a:t>
            </a:r>
            <a:endParaRPr/>
          </a:p>
          <a:p>
            <a:pPr indent="0" lvl="0" marL="0" rtl="0" algn="ctr">
              <a:spcBef>
                <a:spcPts val="1200"/>
              </a:spcBef>
              <a:spcAft>
                <a:spcPts val="0"/>
              </a:spcAft>
              <a:buNone/>
            </a:pPr>
            <a:r>
              <a:rPr lang="fr" sz="1600">
                <a:latin typeface="Permanent Marker"/>
                <a:ea typeface="Permanent Marker"/>
                <a:cs typeface="Permanent Marker"/>
                <a:sym typeface="Permanent Marker"/>
              </a:rPr>
              <a:t>( A </a:t>
            </a:r>
            <a:r>
              <a:rPr lang="fr" sz="1600">
                <a:solidFill>
                  <a:schemeClr val="accent6"/>
                </a:solidFill>
                <a:latin typeface="Permanent Marker"/>
                <a:ea typeface="Permanent Marker"/>
                <a:cs typeface="Permanent Marker"/>
                <a:sym typeface="Permanent Marker"/>
              </a:rPr>
              <a:t>et</a:t>
            </a:r>
            <a:r>
              <a:rPr lang="fr" sz="1600">
                <a:latin typeface="Permanent Marker"/>
                <a:ea typeface="Permanent Marker"/>
                <a:cs typeface="Permanent Marker"/>
                <a:sym typeface="Permanent Marker"/>
              </a:rPr>
              <a:t> B ) </a:t>
            </a:r>
            <a:r>
              <a:rPr lang="fr" sz="1600">
                <a:solidFill>
                  <a:schemeClr val="accent6"/>
                </a:solidFill>
                <a:latin typeface="Permanent Marker"/>
                <a:ea typeface="Permanent Marker"/>
                <a:cs typeface="Permanent Marker"/>
                <a:sym typeface="Permanent Marker"/>
              </a:rPr>
              <a:t>ou</a:t>
            </a:r>
            <a:r>
              <a:rPr lang="fr" sz="1600">
                <a:latin typeface="Permanent Marker"/>
                <a:ea typeface="Permanent Marker"/>
                <a:cs typeface="Permanent Marker"/>
                <a:sym typeface="Permanent Marker"/>
              </a:rPr>
              <a:t> ( A </a:t>
            </a:r>
            <a:r>
              <a:rPr lang="fr" sz="1600">
                <a:solidFill>
                  <a:schemeClr val="accent6"/>
                </a:solidFill>
                <a:latin typeface="Permanent Marker"/>
                <a:ea typeface="Permanent Marker"/>
                <a:cs typeface="Permanent Marker"/>
                <a:sym typeface="Permanent Marker"/>
              </a:rPr>
              <a:t>et</a:t>
            </a:r>
            <a:r>
              <a:rPr lang="fr" sz="1600">
                <a:latin typeface="Permanent Marker"/>
                <a:ea typeface="Permanent Marker"/>
                <a:cs typeface="Permanent Marker"/>
                <a:sym typeface="Permanent Marker"/>
              </a:rPr>
              <a:t> C ) </a:t>
            </a:r>
            <a:r>
              <a:rPr lang="fr" sz="1600">
                <a:solidFill>
                  <a:schemeClr val="accent6"/>
                </a:solidFill>
                <a:latin typeface="Permanent Marker"/>
                <a:ea typeface="Permanent Marker"/>
                <a:cs typeface="Permanent Marker"/>
                <a:sym typeface="Permanent Marker"/>
              </a:rPr>
              <a:t>ou</a:t>
            </a:r>
            <a:r>
              <a:rPr lang="fr" sz="1600">
                <a:latin typeface="Permanent Marker"/>
                <a:ea typeface="Permanent Marker"/>
                <a:cs typeface="Permanent Marker"/>
                <a:sym typeface="Permanent Marker"/>
              </a:rPr>
              <a:t> ( B </a:t>
            </a:r>
            <a:r>
              <a:rPr lang="fr" sz="1600">
                <a:solidFill>
                  <a:schemeClr val="accent6"/>
                </a:solidFill>
                <a:latin typeface="Permanent Marker"/>
                <a:ea typeface="Permanent Marker"/>
                <a:cs typeface="Permanent Marker"/>
                <a:sym typeface="Permanent Marker"/>
              </a:rPr>
              <a:t>et</a:t>
            </a:r>
            <a:r>
              <a:rPr lang="fr" sz="1600">
                <a:latin typeface="Permanent Marker"/>
                <a:ea typeface="Permanent Marker"/>
                <a:cs typeface="Permanent Marker"/>
                <a:sym typeface="Permanent Marker"/>
              </a:rPr>
              <a:t> C ) </a:t>
            </a:r>
            <a:endParaRPr sz="1600">
              <a:latin typeface="Permanent Marker"/>
              <a:ea typeface="Permanent Marker"/>
              <a:cs typeface="Permanent Marker"/>
              <a:sym typeface="Permanent Marker"/>
            </a:endParaRPr>
          </a:p>
          <a:p>
            <a:pPr indent="0" lvl="0" marL="0" rtl="0" algn="ctr">
              <a:spcBef>
                <a:spcPts val="1200"/>
              </a:spcBef>
              <a:spcAft>
                <a:spcPts val="0"/>
              </a:spcAft>
              <a:buNone/>
            </a:pPr>
            <a:r>
              <a:rPr b="1" lang="fr" sz="1400">
                <a:solidFill>
                  <a:srgbClr val="9900FF"/>
                </a:solidFill>
                <a:latin typeface="Courier New"/>
                <a:ea typeface="Courier New"/>
                <a:cs typeface="Courier New"/>
                <a:sym typeface="Courier New"/>
              </a:rPr>
              <a:t>Si</a:t>
            </a:r>
            <a:r>
              <a:rPr b="1" lang="fr" sz="1400">
                <a:latin typeface="Courier New"/>
                <a:ea typeface="Courier New"/>
                <a:cs typeface="Courier New"/>
                <a:sym typeface="Courier New"/>
              </a:rPr>
              <a:t> (pain </a:t>
            </a:r>
            <a:r>
              <a:rPr lang="fr" sz="1600">
                <a:solidFill>
                  <a:schemeClr val="accent6"/>
                </a:solidFill>
                <a:latin typeface="Permanent Marker"/>
                <a:ea typeface="Permanent Marker"/>
                <a:cs typeface="Permanent Marker"/>
                <a:sym typeface="Permanent Marker"/>
              </a:rPr>
              <a:t>et</a:t>
            </a:r>
            <a:r>
              <a:rPr b="1" lang="fr" sz="1400">
                <a:latin typeface="Courier New"/>
                <a:ea typeface="Courier New"/>
                <a:cs typeface="Courier New"/>
                <a:sym typeface="Courier New"/>
              </a:rPr>
              <a:t> nutella) </a:t>
            </a:r>
            <a:r>
              <a:rPr lang="fr" sz="1600">
                <a:solidFill>
                  <a:schemeClr val="accent6"/>
                </a:solidFill>
                <a:latin typeface="Permanent Marker"/>
                <a:ea typeface="Permanent Marker"/>
                <a:cs typeface="Permanent Marker"/>
                <a:sym typeface="Permanent Marker"/>
              </a:rPr>
              <a:t>ou</a:t>
            </a:r>
            <a:r>
              <a:rPr b="1" lang="fr" sz="1400">
                <a:latin typeface="Courier New"/>
                <a:ea typeface="Courier New"/>
                <a:cs typeface="Courier New"/>
                <a:sym typeface="Courier New"/>
              </a:rPr>
              <a:t> (pain </a:t>
            </a:r>
            <a:r>
              <a:rPr lang="fr" sz="1600">
                <a:solidFill>
                  <a:schemeClr val="accent6"/>
                </a:solidFill>
                <a:latin typeface="Permanent Marker"/>
                <a:ea typeface="Permanent Marker"/>
                <a:cs typeface="Permanent Marker"/>
                <a:sym typeface="Permanent Marker"/>
              </a:rPr>
              <a:t>et</a:t>
            </a:r>
            <a:r>
              <a:rPr b="1" lang="fr" sz="1400">
                <a:latin typeface="Courier New"/>
                <a:ea typeface="Courier New"/>
                <a:cs typeface="Courier New"/>
                <a:sym typeface="Courier New"/>
              </a:rPr>
              <a:t> saucisson) </a:t>
            </a:r>
            <a:r>
              <a:rPr lang="fr" sz="1600">
                <a:solidFill>
                  <a:schemeClr val="accent6"/>
                </a:solidFill>
                <a:latin typeface="Permanent Marker"/>
                <a:ea typeface="Permanent Marker"/>
                <a:cs typeface="Permanent Marker"/>
                <a:sym typeface="Permanent Marker"/>
              </a:rPr>
              <a:t>ou</a:t>
            </a:r>
            <a:r>
              <a:rPr b="1" lang="fr" sz="1400">
                <a:latin typeface="Courier New"/>
                <a:ea typeface="Courier New"/>
                <a:cs typeface="Courier New"/>
                <a:sym typeface="Courier New"/>
              </a:rPr>
              <a:t> (nutella </a:t>
            </a:r>
            <a:r>
              <a:rPr lang="fr" sz="1600">
                <a:solidFill>
                  <a:schemeClr val="accent6"/>
                </a:solidFill>
                <a:latin typeface="Permanent Marker"/>
                <a:ea typeface="Permanent Marker"/>
                <a:cs typeface="Permanent Marker"/>
                <a:sym typeface="Permanent Marker"/>
              </a:rPr>
              <a:t>et</a:t>
            </a:r>
            <a:r>
              <a:rPr b="1" lang="fr" sz="1400">
                <a:latin typeface="Courier New"/>
                <a:ea typeface="Courier New"/>
                <a:cs typeface="Courier New"/>
                <a:sym typeface="Courier New"/>
              </a:rPr>
              <a:t> saucisson)</a:t>
            </a:r>
            <a:endParaRPr b="1" sz="1400">
              <a:latin typeface="Courier New"/>
              <a:ea typeface="Courier New"/>
              <a:cs typeface="Courier New"/>
              <a:sym typeface="Courier New"/>
            </a:endParaRPr>
          </a:p>
          <a:p>
            <a:pPr indent="0" lvl="0" marL="0" rtl="0" algn="ctr">
              <a:spcBef>
                <a:spcPts val="1200"/>
              </a:spcBef>
              <a:spcAft>
                <a:spcPts val="0"/>
              </a:spcAft>
              <a:buNone/>
            </a:pPr>
            <a:r>
              <a:rPr lang="fr" sz="1600">
                <a:latin typeface="Permanent Marker"/>
                <a:ea typeface="Permanent Marker"/>
                <a:cs typeface="Permanent Marker"/>
                <a:sym typeface="Permanent Marker"/>
              </a:rPr>
              <a:t>( A </a:t>
            </a:r>
            <a:r>
              <a:rPr lang="fr" sz="1600">
                <a:solidFill>
                  <a:schemeClr val="accent6"/>
                </a:solidFill>
                <a:latin typeface="Permanent Marker"/>
                <a:ea typeface="Permanent Marker"/>
                <a:cs typeface="Permanent Marker"/>
                <a:sym typeface="Permanent Marker"/>
              </a:rPr>
              <a:t>ou</a:t>
            </a:r>
            <a:r>
              <a:rPr lang="fr" sz="1600">
                <a:latin typeface="Permanent Marker"/>
                <a:ea typeface="Permanent Marker"/>
                <a:cs typeface="Permanent Marker"/>
                <a:sym typeface="Permanent Marker"/>
              </a:rPr>
              <a:t> B ) </a:t>
            </a:r>
            <a:r>
              <a:rPr lang="fr" sz="1600">
                <a:solidFill>
                  <a:schemeClr val="accent6"/>
                </a:solidFill>
                <a:latin typeface="Permanent Marker"/>
                <a:ea typeface="Permanent Marker"/>
                <a:cs typeface="Permanent Marker"/>
                <a:sym typeface="Permanent Marker"/>
              </a:rPr>
              <a:t>et</a:t>
            </a:r>
            <a:r>
              <a:rPr lang="fr" sz="1600">
                <a:latin typeface="Permanent Marker"/>
                <a:ea typeface="Permanent Marker"/>
                <a:cs typeface="Permanent Marker"/>
                <a:sym typeface="Permanent Marker"/>
              </a:rPr>
              <a:t> ( A </a:t>
            </a:r>
            <a:r>
              <a:rPr lang="fr" sz="1600">
                <a:solidFill>
                  <a:schemeClr val="accent6"/>
                </a:solidFill>
                <a:latin typeface="Permanent Marker"/>
                <a:ea typeface="Permanent Marker"/>
                <a:cs typeface="Permanent Marker"/>
                <a:sym typeface="Permanent Marker"/>
              </a:rPr>
              <a:t>ou</a:t>
            </a:r>
            <a:r>
              <a:rPr lang="fr" sz="1600">
                <a:latin typeface="Permanent Marker"/>
                <a:ea typeface="Permanent Marker"/>
                <a:cs typeface="Permanent Marker"/>
                <a:sym typeface="Permanent Marker"/>
              </a:rPr>
              <a:t> C ) </a:t>
            </a:r>
            <a:r>
              <a:rPr lang="fr" sz="1600">
                <a:solidFill>
                  <a:schemeClr val="accent6"/>
                </a:solidFill>
                <a:latin typeface="Permanent Marker"/>
                <a:ea typeface="Permanent Marker"/>
                <a:cs typeface="Permanent Marker"/>
                <a:sym typeface="Permanent Marker"/>
              </a:rPr>
              <a:t>et</a:t>
            </a:r>
            <a:r>
              <a:rPr lang="fr" sz="1600">
                <a:latin typeface="Permanent Marker"/>
                <a:ea typeface="Permanent Marker"/>
                <a:cs typeface="Permanent Marker"/>
                <a:sym typeface="Permanent Marker"/>
              </a:rPr>
              <a:t> ( B </a:t>
            </a:r>
            <a:r>
              <a:rPr lang="fr" sz="1600">
                <a:solidFill>
                  <a:schemeClr val="accent6"/>
                </a:solidFill>
                <a:latin typeface="Permanent Marker"/>
                <a:ea typeface="Permanent Marker"/>
                <a:cs typeface="Permanent Marker"/>
                <a:sym typeface="Permanent Marker"/>
              </a:rPr>
              <a:t>ou</a:t>
            </a:r>
            <a:r>
              <a:rPr lang="fr" sz="1600">
                <a:latin typeface="Permanent Marker"/>
                <a:ea typeface="Permanent Marker"/>
                <a:cs typeface="Permanent Marker"/>
                <a:sym typeface="Permanent Marker"/>
              </a:rPr>
              <a:t> C ) </a:t>
            </a:r>
            <a:endParaRPr sz="1600">
              <a:latin typeface="Permanent Marker"/>
              <a:ea typeface="Permanent Marker"/>
              <a:cs typeface="Permanent Marker"/>
              <a:sym typeface="Permanent Marker"/>
            </a:endParaRPr>
          </a:p>
          <a:p>
            <a:pPr indent="0" lvl="0" marL="0" rtl="0" algn="ctr">
              <a:spcBef>
                <a:spcPts val="1200"/>
              </a:spcBef>
              <a:spcAft>
                <a:spcPts val="1200"/>
              </a:spcAft>
              <a:buNone/>
            </a:pPr>
            <a:r>
              <a:rPr b="1" lang="fr" sz="1400">
                <a:solidFill>
                  <a:srgbClr val="9900FF"/>
                </a:solidFill>
                <a:latin typeface="Courier New"/>
                <a:ea typeface="Courier New"/>
                <a:cs typeface="Courier New"/>
                <a:sym typeface="Courier New"/>
              </a:rPr>
              <a:t>Si</a:t>
            </a:r>
            <a:r>
              <a:rPr b="1" lang="fr" sz="1400">
                <a:latin typeface="Courier New"/>
                <a:ea typeface="Courier New"/>
                <a:cs typeface="Courier New"/>
                <a:sym typeface="Courier New"/>
              </a:rPr>
              <a:t> (pain </a:t>
            </a:r>
            <a:r>
              <a:rPr lang="fr" sz="1600">
                <a:solidFill>
                  <a:schemeClr val="accent6"/>
                </a:solidFill>
                <a:latin typeface="Permanent Marker"/>
                <a:ea typeface="Permanent Marker"/>
                <a:cs typeface="Permanent Marker"/>
                <a:sym typeface="Permanent Marker"/>
              </a:rPr>
              <a:t>ou</a:t>
            </a:r>
            <a:r>
              <a:rPr b="1" lang="fr" sz="1400">
                <a:latin typeface="Courier New"/>
                <a:ea typeface="Courier New"/>
                <a:cs typeface="Courier New"/>
                <a:sym typeface="Courier New"/>
              </a:rPr>
              <a:t> brioche) </a:t>
            </a:r>
            <a:r>
              <a:rPr lang="fr" sz="1600">
                <a:solidFill>
                  <a:schemeClr val="accent6"/>
                </a:solidFill>
                <a:latin typeface="Permanent Marker"/>
                <a:ea typeface="Permanent Marker"/>
                <a:cs typeface="Permanent Marker"/>
                <a:sym typeface="Permanent Marker"/>
              </a:rPr>
              <a:t>et</a:t>
            </a:r>
            <a:r>
              <a:rPr b="1" lang="fr" sz="1400">
                <a:latin typeface="Courier New"/>
                <a:ea typeface="Courier New"/>
                <a:cs typeface="Courier New"/>
                <a:sym typeface="Courier New"/>
              </a:rPr>
              <a:t> (beurre </a:t>
            </a:r>
            <a:r>
              <a:rPr lang="fr" sz="1600">
                <a:solidFill>
                  <a:schemeClr val="accent6"/>
                </a:solidFill>
                <a:latin typeface="Permanent Marker"/>
                <a:ea typeface="Permanent Marker"/>
                <a:cs typeface="Permanent Marker"/>
                <a:sym typeface="Permanent Marker"/>
              </a:rPr>
              <a:t>ou</a:t>
            </a:r>
            <a:r>
              <a:rPr b="1" lang="fr" sz="1400">
                <a:latin typeface="Courier New"/>
                <a:ea typeface="Courier New"/>
                <a:cs typeface="Courier New"/>
                <a:sym typeface="Courier New"/>
              </a:rPr>
              <a:t> mayonnaise) </a:t>
            </a:r>
            <a:r>
              <a:rPr lang="fr" sz="1600">
                <a:solidFill>
                  <a:schemeClr val="accent6"/>
                </a:solidFill>
                <a:latin typeface="Permanent Marker"/>
                <a:ea typeface="Permanent Marker"/>
                <a:cs typeface="Permanent Marker"/>
                <a:sym typeface="Permanent Marker"/>
              </a:rPr>
              <a:t>et</a:t>
            </a:r>
            <a:r>
              <a:rPr b="1" lang="fr" sz="1400">
                <a:latin typeface="Courier New"/>
                <a:ea typeface="Courier New"/>
                <a:cs typeface="Courier New"/>
                <a:sym typeface="Courier New"/>
              </a:rPr>
              <a:t> (jambon </a:t>
            </a:r>
            <a:r>
              <a:rPr lang="fr" sz="1600">
                <a:solidFill>
                  <a:schemeClr val="accent6"/>
                </a:solidFill>
                <a:latin typeface="Permanent Marker"/>
                <a:ea typeface="Permanent Marker"/>
                <a:cs typeface="Permanent Marker"/>
                <a:sym typeface="Permanent Marker"/>
              </a:rPr>
              <a:t>ou</a:t>
            </a:r>
            <a:r>
              <a:rPr b="1" lang="fr" sz="1400">
                <a:latin typeface="Courier New"/>
                <a:ea typeface="Courier New"/>
                <a:cs typeface="Courier New"/>
                <a:sym typeface="Courier New"/>
              </a:rPr>
              <a:t> tofu)</a:t>
            </a:r>
            <a:endParaRPr b="1" sz="1400">
              <a:latin typeface="Courier New"/>
              <a:ea typeface="Courier New"/>
              <a:cs typeface="Courier New"/>
              <a:sym typeface="Courier New"/>
            </a:endParaRPr>
          </a:p>
        </p:txBody>
      </p:sp>
      <p:sp>
        <p:nvSpPr>
          <p:cNvPr id="325" name="Google Shape;325;p3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3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fr"/>
              <a:t>Maintenant on s’amuse!</a:t>
            </a:r>
            <a:r>
              <a:rPr lang="fr"/>
              <a:t> </a:t>
            </a:r>
            <a:endParaRPr/>
          </a:p>
        </p:txBody>
      </p:sp>
      <p:sp>
        <p:nvSpPr>
          <p:cNvPr id="331" name="Google Shape;331;p3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9"/>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fr"/>
              <a:t>Algorithmique - Boucles - Conditions</a:t>
            </a:r>
            <a:endParaRPr/>
          </a:p>
        </p:txBody>
      </p:sp>
      <p:sp>
        <p:nvSpPr>
          <p:cNvPr id="337" name="Google Shape;337;p3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338" name="Google Shape;338;p39"/>
          <p:cNvSpPr txBox="1"/>
          <p:nvPr>
            <p:ph idx="1" type="body"/>
          </p:nvPr>
        </p:nvSpPr>
        <p:spPr>
          <a:xfrm>
            <a:off x="819150" y="1990725"/>
            <a:ext cx="7505700" cy="24480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fr"/>
              <a:t>On va utiliser du scratch</a:t>
            </a:r>
            <a:endParaRPr/>
          </a:p>
          <a:p>
            <a:pPr indent="0" lvl="0" marL="0" rtl="0" algn="ctr">
              <a:spcBef>
                <a:spcPts val="1200"/>
              </a:spcBef>
              <a:spcAft>
                <a:spcPts val="0"/>
              </a:spcAft>
              <a:buNone/>
            </a:pPr>
            <a:r>
              <a:rPr lang="fr" u="sng">
                <a:solidFill>
                  <a:schemeClr val="hlink"/>
                </a:solidFill>
                <a:hlinkClick r:id="rId3"/>
              </a:rPr>
              <a:t>Jeux Blockly</a:t>
            </a:r>
            <a:endParaRPr/>
          </a:p>
          <a:p>
            <a:pPr indent="0" lvl="0" marL="0" rtl="0" algn="ctr">
              <a:spcBef>
                <a:spcPts val="1200"/>
              </a:spcBef>
              <a:spcAft>
                <a:spcPts val="0"/>
              </a:spcAft>
              <a:buNone/>
            </a:pPr>
            <a:r>
              <a:rPr lang="fr"/>
              <a:t>et la partie “free” du site web:</a:t>
            </a:r>
            <a:endParaRPr/>
          </a:p>
          <a:p>
            <a:pPr indent="0" lvl="0" marL="0" rtl="0" algn="ctr">
              <a:spcBef>
                <a:spcPts val="1200"/>
              </a:spcBef>
              <a:spcAft>
                <a:spcPts val="0"/>
              </a:spcAft>
              <a:buNone/>
            </a:pPr>
            <a:r>
              <a:rPr lang="fr"/>
              <a:t> </a:t>
            </a:r>
            <a:r>
              <a:rPr lang="fr" u="sng">
                <a:solidFill>
                  <a:schemeClr val="hlink"/>
                </a:solidFill>
                <a:hlinkClick r:id="rId4"/>
              </a:rPr>
              <a:t>Séquences d’initiation à l’algorithmique basés sur Scratch - Kwyk</a:t>
            </a:r>
            <a:r>
              <a:rPr lang="fr"/>
              <a:t> </a:t>
            </a:r>
            <a:endParaRPr/>
          </a:p>
          <a:p>
            <a:pPr indent="0" lvl="0" marL="0" rtl="0" algn="ctr">
              <a:spcBef>
                <a:spcPts val="1200"/>
              </a:spcBef>
              <a:spcAft>
                <a:spcPts val="0"/>
              </a:spcAft>
              <a:buNone/>
            </a:pPr>
            <a:r>
              <a:rPr lang="fr"/>
              <a:t>Attention prenez votre temps et ne soumettez pas votre solution trop vite sinon vous devrez répondre par un QCM :C</a:t>
            </a:r>
            <a:endParaRPr/>
          </a:p>
          <a:p>
            <a:pPr indent="0" lvl="0" marL="0" rtl="0" algn="ctr">
              <a:spcBef>
                <a:spcPts val="1200"/>
              </a:spcBef>
              <a:spcAft>
                <a:spcPts val="120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40"/>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Une petite activité tous ensemble V1</a:t>
            </a:r>
            <a:endParaRPr/>
          </a:p>
        </p:txBody>
      </p:sp>
      <p:sp>
        <p:nvSpPr>
          <p:cNvPr id="344" name="Google Shape;344;p40"/>
          <p:cNvSpPr txBox="1"/>
          <p:nvPr>
            <p:ph idx="1" type="body"/>
          </p:nvPr>
        </p:nvSpPr>
        <p:spPr>
          <a:xfrm>
            <a:off x="3205475" y="2664575"/>
            <a:ext cx="2814000" cy="65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fr" sz="1900" u="sng">
                <a:solidFill>
                  <a:schemeClr val="hlink"/>
                </a:solidFill>
                <a:hlinkClick r:id="rId3"/>
              </a:rPr>
              <a:t>Pendu (jeu) — Wikipédia</a:t>
            </a:r>
            <a:endParaRPr sz="1900"/>
          </a:p>
        </p:txBody>
      </p:sp>
      <p:sp>
        <p:nvSpPr>
          <p:cNvPr id="345" name="Google Shape;345;p4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346" name="Google Shape;346;p40"/>
          <p:cNvPicPr preferRelativeResize="0"/>
          <p:nvPr/>
        </p:nvPicPr>
        <p:blipFill>
          <a:blip r:embed="rId4">
            <a:alphaModFix/>
          </a:blip>
          <a:stretch>
            <a:fillRect/>
          </a:stretch>
        </p:blipFill>
        <p:spPr>
          <a:xfrm>
            <a:off x="8490413" y="264925"/>
            <a:ext cx="349325" cy="349325"/>
          </a:xfrm>
          <a:prstGeom prst="rect">
            <a:avLst/>
          </a:prstGeom>
          <a:noFill/>
          <a:ln>
            <a:noFill/>
          </a:ln>
        </p:spPr>
      </p:pic>
      <p:sp>
        <p:nvSpPr>
          <p:cNvPr id="347" name="Google Shape;347;p40"/>
          <p:cNvSpPr txBox="1"/>
          <p:nvPr/>
        </p:nvSpPr>
        <p:spPr>
          <a:xfrm rot="-1279281">
            <a:off x="400602" y="3284520"/>
            <a:ext cx="2613048" cy="707967"/>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sz="1700">
                <a:solidFill>
                  <a:srgbClr val="434343"/>
                </a:solidFill>
                <a:latin typeface="Permanent Marker"/>
                <a:ea typeface="Permanent Marker"/>
                <a:cs typeface="Permanent Marker"/>
                <a:sym typeface="Permanent Marker"/>
              </a:rPr>
              <a:t>Boucles</a:t>
            </a:r>
            <a:r>
              <a:rPr lang="fr" sz="1700">
                <a:latin typeface="Permanent Marker"/>
                <a:ea typeface="Permanent Marker"/>
                <a:cs typeface="Permanent Marker"/>
                <a:sym typeface="Permanent Marker"/>
              </a:rPr>
              <a:t> </a:t>
            </a:r>
            <a:r>
              <a:rPr lang="fr" sz="1700">
                <a:solidFill>
                  <a:srgbClr val="0000FF"/>
                </a:solidFill>
                <a:latin typeface="Permanent Marker"/>
                <a:ea typeface="Permanent Marker"/>
                <a:cs typeface="Permanent Marker"/>
                <a:sym typeface="Permanent Marker"/>
              </a:rPr>
              <a:t>for</a:t>
            </a:r>
            <a:r>
              <a:rPr lang="fr" sz="1700">
                <a:latin typeface="Permanent Marker"/>
                <a:ea typeface="Permanent Marker"/>
                <a:cs typeface="Permanent Marker"/>
                <a:sym typeface="Permanent Marker"/>
              </a:rPr>
              <a:t> </a:t>
            </a:r>
            <a:r>
              <a:rPr lang="fr" sz="1700">
                <a:solidFill>
                  <a:srgbClr val="434343"/>
                </a:solidFill>
                <a:latin typeface="Permanent Marker"/>
                <a:ea typeface="Permanent Marker"/>
                <a:cs typeface="Permanent Marker"/>
                <a:sym typeface="Permanent Marker"/>
              </a:rPr>
              <a:t>ou</a:t>
            </a:r>
            <a:r>
              <a:rPr lang="fr" sz="1700">
                <a:latin typeface="Permanent Marker"/>
                <a:ea typeface="Permanent Marker"/>
                <a:cs typeface="Permanent Marker"/>
                <a:sym typeface="Permanent Marker"/>
              </a:rPr>
              <a:t> </a:t>
            </a:r>
            <a:r>
              <a:rPr lang="fr" sz="1700">
                <a:solidFill>
                  <a:srgbClr val="0000FF"/>
                </a:solidFill>
                <a:latin typeface="Permanent Marker"/>
                <a:ea typeface="Permanent Marker"/>
                <a:cs typeface="Permanent Marker"/>
                <a:sym typeface="Permanent Marker"/>
              </a:rPr>
              <a:t>tant que</a:t>
            </a:r>
            <a:r>
              <a:rPr lang="fr" sz="1700">
                <a:solidFill>
                  <a:srgbClr val="434343"/>
                </a:solidFill>
                <a:latin typeface="Permanent Marker"/>
                <a:ea typeface="Permanent Marker"/>
                <a:cs typeface="Permanent Marker"/>
                <a:sym typeface="Permanent Marker"/>
              </a:rPr>
              <a:t>?</a:t>
            </a:r>
            <a:r>
              <a:rPr lang="fr" sz="1700">
                <a:latin typeface="Permanent Marker"/>
                <a:ea typeface="Permanent Marker"/>
                <a:cs typeface="Permanent Marker"/>
                <a:sym typeface="Permanent Marker"/>
              </a:rPr>
              <a:t> </a:t>
            </a:r>
            <a:endParaRPr sz="1700">
              <a:latin typeface="Permanent Marker"/>
              <a:ea typeface="Permanent Marker"/>
              <a:cs typeface="Permanent Marker"/>
              <a:sym typeface="Permanent Marker"/>
            </a:endParaRPr>
          </a:p>
        </p:txBody>
      </p:sp>
      <p:pic>
        <p:nvPicPr>
          <p:cNvPr id="348" name="Google Shape;348;p40"/>
          <p:cNvPicPr preferRelativeResize="0"/>
          <p:nvPr/>
        </p:nvPicPr>
        <p:blipFill>
          <a:blip r:embed="rId5">
            <a:alphaModFix/>
          </a:blip>
          <a:stretch>
            <a:fillRect/>
          </a:stretch>
        </p:blipFill>
        <p:spPr>
          <a:xfrm>
            <a:off x="6329275" y="1555800"/>
            <a:ext cx="1905000" cy="2381250"/>
          </a:xfrm>
          <a:prstGeom prst="rect">
            <a:avLst/>
          </a:prstGeom>
          <a:noFill/>
          <a:ln>
            <a:noFill/>
          </a:ln>
        </p:spPr>
      </p:pic>
      <p:sp>
        <p:nvSpPr>
          <p:cNvPr id="349" name="Google Shape;349;p40"/>
          <p:cNvSpPr txBox="1"/>
          <p:nvPr/>
        </p:nvSpPr>
        <p:spPr>
          <a:xfrm rot="1405130">
            <a:off x="400546" y="1995220"/>
            <a:ext cx="2613162" cy="44651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sz="1700">
                <a:solidFill>
                  <a:srgbClr val="0000FF"/>
                </a:solidFill>
                <a:latin typeface="Permanent Marker"/>
                <a:ea typeface="Permanent Marker"/>
                <a:cs typeface="Permanent Marker"/>
                <a:sym typeface="Permanent Marker"/>
              </a:rPr>
              <a:t>If Else</a:t>
            </a:r>
            <a:r>
              <a:rPr lang="fr" sz="1700">
                <a:latin typeface="Permanent Marker"/>
                <a:ea typeface="Permanent Marker"/>
                <a:cs typeface="Permanent Marker"/>
                <a:sym typeface="Permanent Marker"/>
              </a:rPr>
              <a:t> </a:t>
            </a:r>
            <a:r>
              <a:rPr lang="fr" sz="1700">
                <a:solidFill>
                  <a:srgbClr val="434343"/>
                </a:solidFill>
                <a:latin typeface="Permanent Marker"/>
                <a:ea typeface="Permanent Marker"/>
                <a:cs typeface="Permanent Marker"/>
                <a:sym typeface="Permanent Marker"/>
              </a:rPr>
              <a:t>ou</a:t>
            </a:r>
            <a:r>
              <a:rPr lang="fr" sz="1700">
                <a:latin typeface="Permanent Marker"/>
                <a:ea typeface="Permanent Marker"/>
                <a:cs typeface="Permanent Marker"/>
                <a:sym typeface="Permanent Marker"/>
              </a:rPr>
              <a:t> </a:t>
            </a:r>
            <a:r>
              <a:rPr lang="fr" sz="1700">
                <a:solidFill>
                  <a:srgbClr val="0000FF"/>
                </a:solidFill>
                <a:latin typeface="Permanent Marker"/>
                <a:ea typeface="Permanent Marker"/>
                <a:cs typeface="Permanent Marker"/>
                <a:sym typeface="Permanent Marker"/>
              </a:rPr>
              <a:t>If Else IF </a:t>
            </a:r>
            <a:r>
              <a:rPr lang="fr" sz="1700">
                <a:solidFill>
                  <a:srgbClr val="434343"/>
                </a:solidFill>
                <a:latin typeface="Permanent Marker"/>
                <a:ea typeface="Permanent Marker"/>
                <a:cs typeface="Permanent Marker"/>
                <a:sym typeface="Permanent Marker"/>
              </a:rPr>
              <a:t>?</a:t>
            </a:r>
            <a:r>
              <a:rPr lang="fr" sz="1700">
                <a:latin typeface="Permanent Marker"/>
                <a:ea typeface="Permanent Marker"/>
                <a:cs typeface="Permanent Marker"/>
                <a:sym typeface="Permanent Marker"/>
              </a:rPr>
              <a:t> </a:t>
            </a:r>
            <a:endParaRPr sz="1700">
              <a:latin typeface="Permanent Marker"/>
              <a:ea typeface="Permanent Marker"/>
              <a:cs typeface="Permanent Marker"/>
              <a:sym typeface="Permanent Marke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pic>
        <p:nvPicPr>
          <p:cNvPr id="354" name="Google Shape;354;p41"/>
          <p:cNvPicPr preferRelativeResize="0"/>
          <p:nvPr/>
        </p:nvPicPr>
        <p:blipFill>
          <a:blip r:embed="rId3">
            <a:alphaModFix/>
          </a:blip>
          <a:stretch>
            <a:fillRect/>
          </a:stretch>
        </p:blipFill>
        <p:spPr>
          <a:xfrm>
            <a:off x="4907500" y="487109"/>
            <a:ext cx="3706025" cy="2084650"/>
          </a:xfrm>
          <a:prstGeom prst="rect">
            <a:avLst/>
          </a:prstGeom>
          <a:noFill/>
          <a:ln>
            <a:noFill/>
          </a:ln>
        </p:spPr>
      </p:pic>
      <p:sp>
        <p:nvSpPr>
          <p:cNvPr id="355" name="Google Shape;355;p4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Le jeu du pendu</a:t>
            </a:r>
            <a:endParaRPr/>
          </a:p>
        </p:txBody>
      </p:sp>
      <p:sp>
        <p:nvSpPr>
          <p:cNvPr id="356" name="Google Shape;356;p41"/>
          <p:cNvSpPr txBox="1"/>
          <p:nvPr>
            <p:ph idx="1" type="body"/>
          </p:nvPr>
        </p:nvSpPr>
        <p:spPr>
          <a:xfrm>
            <a:off x="819150" y="1990725"/>
            <a:ext cx="7505700" cy="27339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t/>
            </a:r>
            <a:endParaRPr/>
          </a:p>
          <a:p>
            <a:pPr indent="0" lvl="0" marL="457200" rtl="0" algn="l">
              <a:spcBef>
                <a:spcPts val="1200"/>
              </a:spcBef>
              <a:spcAft>
                <a:spcPts val="1200"/>
              </a:spcAft>
              <a:buNone/>
            </a:pPr>
            <a:r>
              <a:rPr lang="fr"/>
              <a:t>A VOUS DE JOUER!  Faites l’algorithme</a:t>
            </a:r>
            <a:endParaRPr/>
          </a:p>
        </p:txBody>
      </p:sp>
      <p:sp>
        <p:nvSpPr>
          <p:cNvPr id="357" name="Google Shape;357;p4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358" name="Google Shape;358;p41"/>
          <p:cNvPicPr preferRelativeResize="0"/>
          <p:nvPr/>
        </p:nvPicPr>
        <p:blipFill>
          <a:blip r:embed="rId4">
            <a:alphaModFix/>
          </a:blip>
          <a:stretch>
            <a:fillRect/>
          </a:stretch>
        </p:blipFill>
        <p:spPr>
          <a:xfrm>
            <a:off x="8490413" y="264925"/>
            <a:ext cx="349325" cy="3493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15"/>
          <p:cNvSpPr txBox="1"/>
          <p:nvPr>
            <p:ph type="title"/>
          </p:nvPr>
        </p:nvSpPr>
        <p:spPr>
          <a:xfrm>
            <a:off x="819150" y="845600"/>
            <a:ext cx="4485000" cy="1383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Exemple de difficulté pour exprimer son raisonnement </a:t>
            </a:r>
            <a:endParaRPr/>
          </a:p>
        </p:txBody>
      </p:sp>
      <p:sp>
        <p:nvSpPr>
          <p:cNvPr id="144" name="Google Shape;144;p15"/>
          <p:cNvSpPr txBox="1"/>
          <p:nvPr>
            <p:ph idx="1" type="body"/>
          </p:nvPr>
        </p:nvSpPr>
        <p:spPr>
          <a:xfrm>
            <a:off x="833125" y="2014250"/>
            <a:ext cx="4485000" cy="2675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Réponses possible: </a:t>
            </a:r>
            <a:endParaRPr/>
          </a:p>
          <a:p>
            <a:pPr indent="-311150" lvl="0" marL="457200" rtl="0" algn="l">
              <a:spcBef>
                <a:spcPts val="1200"/>
              </a:spcBef>
              <a:spcAft>
                <a:spcPts val="0"/>
              </a:spcAft>
              <a:buSzPts val="1300"/>
              <a:buChar char="-"/>
            </a:pPr>
            <a:r>
              <a:rPr lang="fr"/>
              <a:t>acheter 1 bouteille de lait et 6 oeufs</a:t>
            </a:r>
            <a:endParaRPr/>
          </a:p>
          <a:p>
            <a:pPr indent="-298450" lvl="1" marL="914400" rtl="0" algn="l">
              <a:spcBef>
                <a:spcPts val="0"/>
              </a:spcBef>
              <a:spcAft>
                <a:spcPts val="0"/>
              </a:spcAft>
              <a:buSzPts val="1100"/>
              <a:buChar char="-"/>
            </a:pPr>
            <a:r>
              <a:rPr lang="fr"/>
              <a:t>Est-ce une solution possible?</a:t>
            </a:r>
            <a:r>
              <a:rPr lang="fr"/>
              <a:t>  </a:t>
            </a:r>
            <a:endParaRPr/>
          </a:p>
          <a:p>
            <a:pPr indent="-311150" lvl="0" marL="457200" rtl="0" algn="l">
              <a:spcBef>
                <a:spcPts val="0"/>
              </a:spcBef>
              <a:spcAft>
                <a:spcPts val="0"/>
              </a:spcAft>
              <a:buSzPts val="1300"/>
              <a:buChar char="-"/>
            </a:pPr>
            <a:r>
              <a:rPr lang="fr"/>
              <a:t>acheter 6 bouteilles de lait</a:t>
            </a:r>
            <a:endParaRPr/>
          </a:p>
          <a:p>
            <a:pPr indent="-298450" lvl="1" marL="914400" rtl="0" algn="l">
              <a:spcBef>
                <a:spcPts val="0"/>
              </a:spcBef>
              <a:spcAft>
                <a:spcPts val="0"/>
              </a:spcAft>
              <a:buSzPts val="1100"/>
              <a:buChar char="-"/>
            </a:pPr>
            <a:r>
              <a:rPr lang="fr"/>
              <a:t>Est-ce une solution possible?</a:t>
            </a:r>
            <a:endParaRPr/>
          </a:p>
          <a:p>
            <a:pPr indent="-311150" lvl="0" marL="457200" rtl="0" algn="l">
              <a:spcBef>
                <a:spcPts val="0"/>
              </a:spcBef>
              <a:spcAft>
                <a:spcPts val="0"/>
              </a:spcAft>
              <a:buSzPts val="1300"/>
              <a:buChar char="-"/>
            </a:pPr>
            <a:r>
              <a:rPr lang="fr"/>
              <a:t>acheter 6 oeufs </a:t>
            </a:r>
            <a:endParaRPr/>
          </a:p>
          <a:p>
            <a:pPr indent="-298450" lvl="1" marL="914400" rtl="0" algn="l">
              <a:spcBef>
                <a:spcPts val="0"/>
              </a:spcBef>
              <a:spcAft>
                <a:spcPts val="0"/>
              </a:spcAft>
              <a:buSzPts val="1100"/>
              <a:buChar char="-"/>
            </a:pPr>
            <a:r>
              <a:rPr lang="fr"/>
              <a:t>Est-ce</a:t>
            </a:r>
            <a:r>
              <a:rPr lang="fr"/>
              <a:t> une solution possible?</a:t>
            </a:r>
            <a:endParaRPr/>
          </a:p>
          <a:p>
            <a:pPr indent="0" lvl="0" marL="0" rtl="0" algn="l">
              <a:spcBef>
                <a:spcPts val="1200"/>
              </a:spcBef>
              <a:spcAft>
                <a:spcPts val="1200"/>
              </a:spcAft>
              <a:buNone/>
            </a:pPr>
            <a:r>
              <a:rPr lang="fr"/>
              <a:t>Il n’y a aucun ordre d’achat sur les œufs et la condition sur les œufs n’a pour effet que de changer une quantité.</a:t>
            </a:r>
            <a:endParaRPr/>
          </a:p>
        </p:txBody>
      </p:sp>
      <p:sp>
        <p:nvSpPr>
          <p:cNvPr id="145" name="Google Shape;145;p1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146" name="Google Shape;146;p15"/>
          <p:cNvPicPr preferRelativeResize="0"/>
          <p:nvPr/>
        </p:nvPicPr>
        <p:blipFill>
          <a:blip r:embed="rId3">
            <a:alphaModFix/>
          </a:blip>
          <a:stretch>
            <a:fillRect/>
          </a:stretch>
        </p:blipFill>
        <p:spPr>
          <a:xfrm>
            <a:off x="5783299" y="845600"/>
            <a:ext cx="2495295" cy="3593251"/>
          </a:xfrm>
          <a:prstGeom prst="rect">
            <a:avLst/>
          </a:prstGeom>
          <a:noFill/>
          <a:ln>
            <a:noFill/>
          </a:ln>
        </p:spPr>
      </p:pic>
      <p:pic>
        <p:nvPicPr>
          <p:cNvPr id="147" name="Google Shape;147;p15"/>
          <p:cNvPicPr preferRelativeResize="0"/>
          <p:nvPr/>
        </p:nvPicPr>
        <p:blipFill rotWithShape="1">
          <a:blip r:embed="rId3">
            <a:alphaModFix/>
          </a:blip>
          <a:srcRect b="11313" l="48886" r="47518" t="84873"/>
          <a:stretch/>
        </p:blipFill>
        <p:spPr>
          <a:xfrm>
            <a:off x="8179429" y="3292023"/>
            <a:ext cx="89726" cy="13697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62" name="Shape 362"/>
        <p:cNvGrpSpPr/>
        <p:nvPr/>
      </p:nvGrpSpPr>
      <p:grpSpPr>
        <a:xfrm>
          <a:off x="0" y="0"/>
          <a:ext cx="0" cy="0"/>
          <a:chOff x="0" y="0"/>
          <a:chExt cx="0" cy="0"/>
        </a:xfrm>
      </p:grpSpPr>
      <p:pic>
        <p:nvPicPr>
          <p:cNvPr id="363" name="Google Shape;363;p42"/>
          <p:cNvPicPr preferRelativeResize="0"/>
          <p:nvPr/>
        </p:nvPicPr>
        <p:blipFill>
          <a:blip r:embed="rId3">
            <a:alphaModFix/>
          </a:blip>
          <a:stretch>
            <a:fillRect/>
          </a:stretch>
        </p:blipFill>
        <p:spPr>
          <a:xfrm>
            <a:off x="4907500" y="487109"/>
            <a:ext cx="3706025" cy="2084650"/>
          </a:xfrm>
          <a:prstGeom prst="rect">
            <a:avLst/>
          </a:prstGeom>
          <a:noFill/>
          <a:ln>
            <a:noFill/>
          </a:ln>
        </p:spPr>
      </p:pic>
      <p:sp>
        <p:nvSpPr>
          <p:cNvPr id="364" name="Google Shape;364;p42"/>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Le jeu du pendu</a:t>
            </a:r>
            <a:endParaRPr/>
          </a:p>
        </p:txBody>
      </p:sp>
      <p:sp>
        <p:nvSpPr>
          <p:cNvPr id="365" name="Google Shape;365;p42"/>
          <p:cNvSpPr txBox="1"/>
          <p:nvPr>
            <p:ph idx="1" type="body"/>
          </p:nvPr>
        </p:nvSpPr>
        <p:spPr>
          <a:xfrm>
            <a:off x="819150" y="1990725"/>
            <a:ext cx="7505700" cy="2733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fr"/>
              <a:t>On dit que l’on a: </a:t>
            </a:r>
            <a:endParaRPr/>
          </a:p>
          <a:p>
            <a:pPr indent="-311150" lvl="0" marL="457200" rtl="0" algn="l">
              <a:spcBef>
                <a:spcPts val="1200"/>
              </a:spcBef>
              <a:spcAft>
                <a:spcPts val="0"/>
              </a:spcAft>
              <a:buSzPts val="1300"/>
              <a:buChar char="-"/>
            </a:pPr>
            <a:r>
              <a:rPr lang="fr"/>
              <a:t>Une variable </a:t>
            </a:r>
            <a:r>
              <a:rPr b="1" lang="fr"/>
              <a:t>solution</a:t>
            </a:r>
            <a:r>
              <a:rPr lang="fr"/>
              <a:t> que vous définirez, c’est le mot à trouver</a:t>
            </a:r>
            <a:endParaRPr/>
          </a:p>
          <a:p>
            <a:pPr indent="-311150" lvl="0" marL="457200" rtl="0" algn="l">
              <a:spcBef>
                <a:spcPts val="0"/>
              </a:spcBef>
              <a:spcAft>
                <a:spcPts val="0"/>
              </a:spcAft>
              <a:buSzPts val="1300"/>
              <a:buChar char="-"/>
            </a:pPr>
            <a:r>
              <a:rPr lang="fr"/>
              <a:t>une variable </a:t>
            </a:r>
            <a:r>
              <a:rPr b="1" lang="fr"/>
              <a:t>input</a:t>
            </a:r>
            <a:r>
              <a:rPr lang="fr"/>
              <a:t> qui est la </a:t>
            </a:r>
            <a:r>
              <a:rPr b="1" lang="fr"/>
              <a:t>lettre</a:t>
            </a:r>
            <a:r>
              <a:rPr lang="fr"/>
              <a:t> choisie par un joueur à chaque tour</a:t>
            </a:r>
            <a:endParaRPr/>
          </a:p>
          <a:p>
            <a:pPr indent="-311150" lvl="0" marL="457200" rtl="0" algn="l">
              <a:spcBef>
                <a:spcPts val="0"/>
              </a:spcBef>
              <a:spcAft>
                <a:spcPts val="0"/>
              </a:spcAft>
              <a:buSzPts val="1300"/>
              <a:buChar char="-"/>
            </a:pPr>
            <a:r>
              <a:rPr lang="fr"/>
              <a:t>une fonction </a:t>
            </a:r>
            <a:r>
              <a:rPr b="1" lang="fr"/>
              <a:t>next_draw()</a:t>
            </a:r>
            <a:r>
              <a:rPr lang="fr"/>
              <a:t> qui permet d’afficher le dessin d’après (du pendu)</a:t>
            </a:r>
            <a:endParaRPr/>
          </a:p>
          <a:p>
            <a:pPr indent="-311150" lvl="0" marL="457200" rtl="0" algn="l">
              <a:spcBef>
                <a:spcPts val="0"/>
              </a:spcBef>
              <a:spcAft>
                <a:spcPts val="0"/>
              </a:spcAft>
              <a:buSzPts val="1300"/>
              <a:buChar char="-"/>
            </a:pPr>
            <a:r>
              <a:rPr lang="fr"/>
              <a:t>une variable </a:t>
            </a:r>
            <a:r>
              <a:rPr b="1" lang="fr"/>
              <a:t>output</a:t>
            </a:r>
            <a:r>
              <a:rPr lang="fr"/>
              <a:t> qui est le texte que l’on affichera (PENDU … PNU)</a:t>
            </a:r>
            <a:endParaRPr/>
          </a:p>
          <a:p>
            <a:pPr indent="-311150" lvl="0" marL="457200" rtl="0" algn="l">
              <a:spcBef>
                <a:spcPts val="0"/>
              </a:spcBef>
              <a:spcAft>
                <a:spcPts val="0"/>
              </a:spcAft>
              <a:buSzPts val="1300"/>
              <a:buChar char="-"/>
            </a:pPr>
            <a:r>
              <a:rPr lang="fr"/>
              <a:t>une fonction </a:t>
            </a:r>
            <a:r>
              <a:rPr b="1" lang="fr"/>
              <a:t>check_text(solution, lettre)</a:t>
            </a:r>
            <a:r>
              <a:rPr lang="fr"/>
              <a:t> qui retourne </a:t>
            </a:r>
            <a:r>
              <a:rPr b="1" lang="fr"/>
              <a:t>vrai</a:t>
            </a:r>
            <a:r>
              <a:rPr lang="fr"/>
              <a:t> ou </a:t>
            </a:r>
            <a:r>
              <a:rPr b="1" lang="fr"/>
              <a:t>faux</a:t>
            </a:r>
            <a:r>
              <a:rPr lang="fr"/>
              <a:t> si </a:t>
            </a:r>
            <a:r>
              <a:rPr b="1" lang="fr"/>
              <a:t>lettre</a:t>
            </a:r>
            <a:r>
              <a:rPr lang="fr"/>
              <a:t> se trouve dans </a:t>
            </a:r>
            <a:r>
              <a:rPr b="1" lang="fr"/>
              <a:t>solution</a:t>
            </a:r>
            <a:r>
              <a:rPr lang="fr"/>
              <a:t>. </a:t>
            </a:r>
            <a:endParaRPr/>
          </a:p>
          <a:p>
            <a:pPr indent="-311150" lvl="0" marL="457200" rtl="0" algn="l">
              <a:spcBef>
                <a:spcPts val="0"/>
              </a:spcBef>
              <a:spcAft>
                <a:spcPts val="0"/>
              </a:spcAft>
              <a:buSzPts val="1300"/>
              <a:buChar char="-"/>
            </a:pPr>
            <a:r>
              <a:rPr lang="fr"/>
              <a:t>une fonction </a:t>
            </a:r>
            <a:r>
              <a:rPr b="1" lang="fr"/>
              <a:t>ajoute_lettre(lettre)</a:t>
            </a:r>
            <a:r>
              <a:rPr lang="fr"/>
              <a:t> qui permet d’ajouter </a:t>
            </a:r>
            <a:r>
              <a:rPr b="1" lang="fr"/>
              <a:t>lettre</a:t>
            </a:r>
            <a:r>
              <a:rPr lang="fr"/>
              <a:t> à notre variable </a:t>
            </a:r>
            <a:r>
              <a:rPr b="1" lang="fr"/>
              <a:t>output</a:t>
            </a:r>
            <a:r>
              <a:rPr lang="fr"/>
              <a:t> </a:t>
            </a:r>
            <a:endParaRPr/>
          </a:p>
          <a:p>
            <a:pPr indent="-311150" lvl="0" marL="457200" rtl="0" algn="l">
              <a:spcBef>
                <a:spcPts val="0"/>
              </a:spcBef>
              <a:spcAft>
                <a:spcPts val="0"/>
              </a:spcAft>
              <a:buSzPts val="1300"/>
              <a:buChar char="-"/>
            </a:pPr>
            <a:r>
              <a:rPr lang="fr"/>
              <a:t>une fonction </a:t>
            </a:r>
            <a:r>
              <a:rPr b="1" lang="fr"/>
              <a:t>plot_text(output)</a:t>
            </a:r>
            <a:r>
              <a:rPr lang="fr"/>
              <a:t> qui affichera le texte stocké dans </a:t>
            </a:r>
            <a:r>
              <a:rPr b="1" lang="fr"/>
              <a:t>output</a:t>
            </a:r>
            <a:r>
              <a:rPr lang="fr"/>
              <a:t> et qui sera capable de mettre des “_” pour les lettres manquantes.  </a:t>
            </a:r>
            <a:endParaRPr/>
          </a:p>
          <a:p>
            <a:pPr indent="0" lvl="0" marL="457200" rtl="0" algn="l">
              <a:spcBef>
                <a:spcPts val="1200"/>
              </a:spcBef>
              <a:spcAft>
                <a:spcPts val="1200"/>
              </a:spcAft>
              <a:buNone/>
            </a:pPr>
            <a:r>
              <a:rPr lang="fr"/>
              <a:t>A VOUS DE JOUER!  Faites l’algorithme</a:t>
            </a:r>
            <a:endParaRPr/>
          </a:p>
        </p:txBody>
      </p:sp>
      <p:sp>
        <p:nvSpPr>
          <p:cNvPr id="366" name="Google Shape;366;p4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367" name="Google Shape;367;p42"/>
          <p:cNvPicPr preferRelativeResize="0"/>
          <p:nvPr/>
        </p:nvPicPr>
        <p:blipFill>
          <a:blip r:embed="rId4">
            <a:alphaModFix/>
          </a:blip>
          <a:stretch>
            <a:fillRect/>
          </a:stretch>
        </p:blipFill>
        <p:spPr>
          <a:xfrm>
            <a:off x="8490413" y="264925"/>
            <a:ext cx="349325" cy="3493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71" name="Shape 371"/>
        <p:cNvGrpSpPr/>
        <p:nvPr/>
      </p:nvGrpSpPr>
      <p:grpSpPr>
        <a:xfrm>
          <a:off x="0" y="0"/>
          <a:ext cx="0" cy="0"/>
          <a:chOff x="0" y="0"/>
          <a:chExt cx="0" cy="0"/>
        </a:xfrm>
      </p:grpSpPr>
      <p:sp>
        <p:nvSpPr>
          <p:cNvPr id="372" name="Google Shape;372;p4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373" name="Google Shape;373;p43"/>
          <p:cNvSpPr/>
          <p:nvPr/>
        </p:nvSpPr>
        <p:spPr>
          <a:xfrm>
            <a:off x="7170975" y="648300"/>
            <a:ext cx="1145700" cy="393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solidFill>
                  <a:schemeClr val="dk1"/>
                </a:solidFill>
              </a:rPr>
              <a:t>SOLUTION</a:t>
            </a:r>
            <a:endParaRPr>
              <a:solidFill>
                <a:schemeClr val="dk1"/>
              </a:solidFill>
            </a:endParaRPr>
          </a:p>
        </p:txBody>
      </p:sp>
      <p:sp>
        <p:nvSpPr>
          <p:cNvPr id="374" name="Google Shape;374;p43"/>
          <p:cNvSpPr/>
          <p:nvPr/>
        </p:nvSpPr>
        <p:spPr>
          <a:xfrm>
            <a:off x="669950" y="1001400"/>
            <a:ext cx="306600" cy="3435900"/>
          </a:xfrm>
          <a:prstGeom prst="rect">
            <a:avLst/>
          </a:prstGeom>
          <a:solidFill>
            <a:srgbClr val="98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3"/>
          <p:cNvSpPr/>
          <p:nvPr/>
        </p:nvSpPr>
        <p:spPr>
          <a:xfrm>
            <a:off x="1173300" y="1001400"/>
            <a:ext cx="4871700" cy="370200"/>
          </a:xfrm>
          <a:prstGeom prst="snip1Rect">
            <a:avLst>
              <a:gd fmla="val 16667" name="adj"/>
            </a:avLst>
          </a:prstGeom>
          <a:solidFill>
            <a:srgbClr val="98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fr">
                <a:solidFill>
                  <a:schemeClr val="dk1"/>
                </a:solidFill>
                <a:latin typeface="Courier New"/>
                <a:ea typeface="Courier New"/>
                <a:cs typeface="Courier New"/>
                <a:sym typeface="Courier New"/>
              </a:rPr>
              <a:t>WHILE(</a:t>
            </a:r>
            <a:r>
              <a:rPr lang="fr">
                <a:solidFill>
                  <a:schemeClr val="dk1"/>
                </a:solidFill>
                <a:latin typeface="Courier New"/>
                <a:ea typeface="Courier New"/>
                <a:cs typeface="Courier New"/>
                <a:sym typeface="Courier New"/>
              </a:rPr>
              <a:t>output!=solution | compteur_echec&lt;8</a:t>
            </a:r>
            <a:r>
              <a:rPr lang="fr">
                <a:solidFill>
                  <a:schemeClr val="dk1"/>
                </a:solidFill>
                <a:latin typeface="Courier New"/>
                <a:ea typeface="Courier New"/>
                <a:cs typeface="Courier New"/>
                <a:sym typeface="Courier New"/>
              </a:rPr>
              <a:t>)</a:t>
            </a:r>
            <a:endParaRPr/>
          </a:p>
        </p:txBody>
      </p:sp>
      <p:sp>
        <p:nvSpPr>
          <p:cNvPr id="376" name="Google Shape;376;p43"/>
          <p:cNvSpPr/>
          <p:nvPr/>
        </p:nvSpPr>
        <p:spPr>
          <a:xfrm>
            <a:off x="1190650" y="1464100"/>
            <a:ext cx="3182100" cy="3702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fr">
                <a:solidFill>
                  <a:schemeClr val="dk1"/>
                </a:solidFill>
                <a:latin typeface="Courier New"/>
                <a:ea typeface="Courier New"/>
                <a:cs typeface="Courier New"/>
                <a:sym typeface="Courier New"/>
              </a:rPr>
              <a:t>char l</a:t>
            </a:r>
            <a:r>
              <a:rPr lang="fr">
                <a:solidFill>
                  <a:schemeClr val="dk1"/>
                </a:solidFill>
                <a:latin typeface="Courier New"/>
                <a:ea typeface="Courier New"/>
                <a:cs typeface="Courier New"/>
                <a:sym typeface="Courier New"/>
              </a:rPr>
              <a:t>ettre = input;</a:t>
            </a:r>
            <a:endParaRPr>
              <a:solidFill>
                <a:schemeClr val="dk1"/>
              </a:solidFill>
              <a:latin typeface="Courier New"/>
              <a:ea typeface="Courier New"/>
              <a:cs typeface="Courier New"/>
              <a:sym typeface="Courier New"/>
            </a:endParaRPr>
          </a:p>
        </p:txBody>
      </p:sp>
      <p:sp>
        <p:nvSpPr>
          <p:cNvPr id="377" name="Google Shape;377;p43"/>
          <p:cNvSpPr/>
          <p:nvPr/>
        </p:nvSpPr>
        <p:spPr>
          <a:xfrm>
            <a:off x="1208000" y="1910675"/>
            <a:ext cx="4356600" cy="370200"/>
          </a:xfrm>
          <a:prstGeom prst="round2Diag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fr">
                <a:latin typeface="Courier New"/>
                <a:ea typeface="Courier New"/>
                <a:cs typeface="Courier New"/>
                <a:sym typeface="Courier New"/>
              </a:rPr>
              <a:t>IF( </a:t>
            </a:r>
            <a:r>
              <a:rPr lang="fr">
                <a:latin typeface="Courier New"/>
                <a:ea typeface="Courier New"/>
                <a:cs typeface="Courier New"/>
                <a:sym typeface="Courier New"/>
              </a:rPr>
              <a:t>check_text(solution, lettre) )</a:t>
            </a:r>
            <a:endParaRPr>
              <a:latin typeface="Courier New"/>
              <a:ea typeface="Courier New"/>
              <a:cs typeface="Courier New"/>
              <a:sym typeface="Courier New"/>
            </a:endParaRPr>
          </a:p>
        </p:txBody>
      </p:sp>
      <p:sp>
        <p:nvSpPr>
          <p:cNvPr id="378" name="Google Shape;378;p43"/>
          <p:cNvSpPr/>
          <p:nvPr/>
        </p:nvSpPr>
        <p:spPr>
          <a:xfrm>
            <a:off x="3383450" y="3206075"/>
            <a:ext cx="2181300" cy="370200"/>
          </a:xfrm>
          <a:prstGeom prst="round2Diag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fr">
                <a:latin typeface="Courier New"/>
                <a:ea typeface="Courier New"/>
                <a:cs typeface="Courier New"/>
                <a:sym typeface="Courier New"/>
              </a:rPr>
              <a:t>ELSE</a:t>
            </a:r>
            <a:endParaRPr>
              <a:latin typeface="Courier New"/>
              <a:ea typeface="Courier New"/>
              <a:cs typeface="Courier New"/>
              <a:sym typeface="Courier New"/>
            </a:endParaRPr>
          </a:p>
        </p:txBody>
      </p:sp>
      <p:cxnSp>
        <p:nvCxnSpPr>
          <p:cNvPr id="379" name="Google Shape;379;p43"/>
          <p:cNvCxnSpPr>
            <a:endCxn id="377" idx="1"/>
          </p:cNvCxnSpPr>
          <p:nvPr/>
        </p:nvCxnSpPr>
        <p:spPr>
          <a:xfrm rot="10800000">
            <a:off x="3386300" y="2280875"/>
            <a:ext cx="8700" cy="861000"/>
          </a:xfrm>
          <a:prstGeom prst="straightConnector1">
            <a:avLst/>
          </a:prstGeom>
          <a:noFill/>
          <a:ln cap="flat" cmpd="sng" w="19050">
            <a:solidFill>
              <a:schemeClr val="dk2"/>
            </a:solidFill>
            <a:prstDash val="solid"/>
            <a:round/>
            <a:headEnd len="med" w="med" type="none"/>
            <a:tailEnd len="med" w="med" type="none"/>
          </a:ln>
        </p:spPr>
      </p:cxnSp>
      <p:cxnSp>
        <p:nvCxnSpPr>
          <p:cNvPr id="380" name="Google Shape;380;p43"/>
          <p:cNvCxnSpPr/>
          <p:nvPr/>
        </p:nvCxnSpPr>
        <p:spPr>
          <a:xfrm rot="10800000">
            <a:off x="3386300" y="3576350"/>
            <a:ext cx="8700" cy="861000"/>
          </a:xfrm>
          <a:prstGeom prst="straightConnector1">
            <a:avLst/>
          </a:prstGeom>
          <a:noFill/>
          <a:ln cap="flat" cmpd="sng" w="19050">
            <a:solidFill>
              <a:schemeClr val="dk2"/>
            </a:solidFill>
            <a:prstDash val="solid"/>
            <a:round/>
            <a:headEnd len="med" w="med" type="none"/>
            <a:tailEnd len="med" w="med" type="none"/>
          </a:ln>
        </p:spPr>
      </p:cxnSp>
      <p:sp>
        <p:nvSpPr>
          <p:cNvPr id="381" name="Google Shape;381;p43"/>
          <p:cNvSpPr txBox="1"/>
          <p:nvPr/>
        </p:nvSpPr>
        <p:spPr>
          <a:xfrm>
            <a:off x="1647725" y="2551800"/>
            <a:ext cx="1145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latin typeface="Calibri"/>
                <a:ea typeface="Calibri"/>
                <a:cs typeface="Calibri"/>
                <a:sym typeface="Calibri"/>
              </a:rPr>
              <a:t>Cas </a:t>
            </a:r>
            <a:r>
              <a:rPr lang="fr">
                <a:solidFill>
                  <a:schemeClr val="accent6"/>
                </a:solidFill>
                <a:latin typeface="Calibri"/>
                <a:ea typeface="Calibri"/>
                <a:cs typeface="Calibri"/>
                <a:sym typeface="Calibri"/>
              </a:rPr>
              <a:t>TRUE</a:t>
            </a:r>
            <a:endParaRPr>
              <a:solidFill>
                <a:schemeClr val="accent6"/>
              </a:solidFill>
              <a:latin typeface="Calibri"/>
              <a:ea typeface="Calibri"/>
              <a:cs typeface="Calibri"/>
              <a:sym typeface="Calibri"/>
            </a:endParaRPr>
          </a:p>
        </p:txBody>
      </p:sp>
      <p:sp>
        <p:nvSpPr>
          <p:cNvPr id="382" name="Google Shape;382;p43"/>
          <p:cNvSpPr txBox="1"/>
          <p:nvPr/>
        </p:nvSpPr>
        <p:spPr>
          <a:xfrm>
            <a:off x="1647725" y="3771000"/>
            <a:ext cx="1145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latin typeface="Calibri"/>
                <a:ea typeface="Calibri"/>
                <a:cs typeface="Calibri"/>
                <a:sym typeface="Calibri"/>
              </a:rPr>
              <a:t>Cas </a:t>
            </a:r>
            <a:r>
              <a:rPr lang="fr">
                <a:solidFill>
                  <a:srgbClr val="FF0000"/>
                </a:solidFill>
                <a:latin typeface="Calibri"/>
                <a:ea typeface="Calibri"/>
                <a:cs typeface="Calibri"/>
                <a:sym typeface="Calibri"/>
              </a:rPr>
              <a:t>FALSE</a:t>
            </a:r>
            <a:endParaRPr>
              <a:solidFill>
                <a:srgbClr val="FF0000"/>
              </a:solidFill>
              <a:latin typeface="Calibri"/>
              <a:ea typeface="Calibri"/>
              <a:cs typeface="Calibri"/>
              <a:sym typeface="Calibri"/>
            </a:endParaRPr>
          </a:p>
        </p:txBody>
      </p:sp>
      <p:sp>
        <p:nvSpPr>
          <p:cNvPr id="383" name="Google Shape;383;p43"/>
          <p:cNvSpPr/>
          <p:nvPr/>
        </p:nvSpPr>
        <p:spPr>
          <a:xfrm>
            <a:off x="3459300" y="2766625"/>
            <a:ext cx="2585700" cy="3003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fr">
                <a:solidFill>
                  <a:schemeClr val="dk1"/>
                </a:solidFill>
                <a:latin typeface="Courier New"/>
                <a:ea typeface="Courier New"/>
                <a:cs typeface="Courier New"/>
                <a:sym typeface="Courier New"/>
              </a:rPr>
              <a:t>plot_text(output);</a:t>
            </a:r>
            <a:endParaRPr>
              <a:solidFill>
                <a:schemeClr val="dk1"/>
              </a:solidFill>
              <a:latin typeface="Courier New"/>
              <a:ea typeface="Courier New"/>
              <a:cs typeface="Courier New"/>
              <a:sym typeface="Courier New"/>
            </a:endParaRPr>
          </a:p>
        </p:txBody>
      </p:sp>
      <p:sp>
        <p:nvSpPr>
          <p:cNvPr id="384" name="Google Shape;384;p43"/>
          <p:cNvSpPr/>
          <p:nvPr/>
        </p:nvSpPr>
        <p:spPr>
          <a:xfrm>
            <a:off x="3459300" y="2385625"/>
            <a:ext cx="2585700" cy="3003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fr">
                <a:solidFill>
                  <a:schemeClr val="dk1"/>
                </a:solidFill>
                <a:latin typeface="Courier New"/>
                <a:ea typeface="Courier New"/>
                <a:cs typeface="Courier New"/>
                <a:sym typeface="Courier New"/>
              </a:rPr>
              <a:t>ajoute_lettre(lettre);</a:t>
            </a:r>
            <a:endParaRPr>
              <a:solidFill>
                <a:schemeClr val="dk1"/>
              </a:solidFill>
              <a:latin typeface="Courier New"/>
              <a:ea typeface="Courier New"/>
              <a:cs typeface="Courier New"/>
              <a:sym typeface="Courier New"/>
            </a:endParaRPr>
          </a:p>
        </p:txBody>
      </p:sp>
      <p:sp>
        <p:nvSpPr>
          <p:cNvPr id="385" name="Google Shape;385;p43"/>
          <p:cNvSpPr/>
          <p:nvPr/>
        </p:nvSpPr>
        <p:spPr>
          <a:xfrm>
            <a:off x="7170975" y="1181700"/>
            <a:ext cx="1145700" cy="3936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solidFill>
                  <a:schemeClr val="dk1"/>
                </a:solidFill>
              </a:rPr>
              <a:t>PENDU</a:t>
            </a:r>
            <a:endParaRPr>
              <a:solidFill>
                <a:schemeClr val="dk1"/>
              </a:solidFill>
            </a:endParaRPr>
          </a:p>
        </p:txBody>
      </p:sp>
      <p:sp>
        <p:nvSpPr>
          <p:cNvPr id="386" name="Google Shape;386;p43"/>
          <p:cNvSpPr/>
          <p:nvPr/>
        </p:nvSpPr>
        <p:spPr>
          <a:xfrm>
            <a:off x="7170975" y="1715100"/>
            <a:ext cx="1145700" cy="3936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solidFill>
                  <a:schemeClr val="dk1"/>
                </a:solidFill>
              </a:rPr>
              <a:t>PND</a:t>
            </a:r>
            <a:endParaRPr>
              <a:solidFill>
                <a:schemeClr val="dk1"/>
              </a:solidFill>
            </a:endParaRPr>
          </a:p>
        </p:txBody>
      </p:sp>
      <p:sp>
        <p:nvSpPr>
          <p:cNvPr id="387" name="Google Shape;387;p43"/>
          <p:cNvSpPr/>
          <p:nvPr/>
        </p:nvSpPr>
        <p:spPr>
          <a:xfrm>
            <a:off x="7170975" y="2248500"/>
            <a:ext cx="1145700" cy="393600"/>
          </a:xfrm>
          <a:prstGeom prst="rect">
            <a:avLst/>
          </a:prstGeom>
          <a:solidFill>
            <a:srgbClr val="008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solidFill>
                  <a:schemeClr val="dk1"/>
                </a:solidFill>
              </a:rPr>
              <a:t>P_ND_</a:t>
            </a:r>
            <a:endParaRPr>
              <a:solidFill>
                <a:schemeClr val="dk1"/>
              </a:solidFill>
            </a:endParaRPr>
          </a:p>
        </p:txBody>
      </p:sp>
      <p:sp>
        <p:nvSpPr>
          <p:cNvPr id="388" name="Google Shape;388;p43"/>
          <p:cNvSpPr/>
          <p:nvPr/>
        </p:nvSpPr>
        <p:spPr>
          <a:xfrm>
            <a:off x="3459300" y="3681025"/>
            <a:ext cx="2585700" cy="3003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fr">
                <a:solidFill>
                  <a:schemeClr val="dk1"/>
                </a:solidFill>
                <a:latin typeface="Courier New"/>
                <a:ea typeface="Courier New"/>
                <a:cs typeface="Courier New"/>
                <a:sym typeface="Courier New"/>
              </a:rPr>
              <a:t>next_draw</a:t>
            </a:r>
            <a:r>
              <a:rPr lang="fr">
                <a:solidFill>
                  <a:schemeClr val="dk1"/>
                </a:solidFill>
                <a:latin typeface="Courier New"/>
                <a:ea typeface="Courier New"/>
                <a:cs typeface="Courier New"/>
                <a:sym typeface="Courier New"/>
              </a:rPr>
              <a:t>();</a:t>
            </a:r>
            <a:endParaRPr>
              <a:solidFill>
                <a:schemeClr val="dk1"/>
              </a:solidFill>
              <a:latin typeface="Courier New"/>
              <a:ea typeface="Courier New"/>
              <a:cs typeface="Courier New"/>
              <a:sym typeface="Courier New"/>
            </a:endParaRPr>
          </a:p>
        </p:txBody>
      </p:sp>
      <p:sp>
        <p:nvSpPr>
          <p:cNvPr id="389" name="Google Shape;389;p43"/>
          <p:cNvSpPr/>
          <p:nvPr/>
        </p:nvSpPr>
        <p:spPr>
          <a:xfrm>
            <a:off x="669950" y="613825"/>
            <a:ext cx="2468400" cy="3003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fr">
                <a:solidFill>
                  <a:schemeClr val="dk1"/>
                </a:solidFill>
                <a:latin typeface="Courier New"/>
                <a:ea typeface="Courier New"/>
                <a:cs typeface="Courier New"/>
                <a:sym typeface="Courier New"/>
              </a:rPr>
              <a:t>int compteur_echec=0;</a:t>
            </a:r>
            <a:endParaRPr>
              <a:solidFill>
                <a:schemeClr val="dk1"/>
              </a:solidFill>
              <a:latin typeface="Courier New"/>
              <a:ea typeface="Courier New"/>
              <a:cs typeface="Courier New"/>
              <a:sym typeface="Courier New"/>
            </a:endParaRPr>
          </a:p>
        </p:txBody>
      </p:sp>
      <p:sp>
        <p:nvSpPr>
          <p:cNvPr id="390" name="Google Shape;390;p43"/>
          <p:cNvSpPr/>
          <p:nvPr/>
        </p:nvSpPr>
        <p:spPr>
          <a:xfrm>
            <a:off x="3459300" y="4062025"/>
            <a:ext cx="2585700" cy="3003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fr">
                <a:solidFill>
                  <a:schemeClr val="dk1"/>
                </a:solidFill>
                <a:latin typeface="Courier New"/>
                <a:ea typeface="Courier New"/>
                <a:cs typeface="Courier New"/>
                <a:sym typeface="Courier New"/>
              </a:rPr>
              <a:t>compteur_echec</a:t>
            </a:r>
            <a:r>
              <a:rPr lang="fr">
                <a:solidFill>
                  <a:schemeClr val="dk1"/>
                </a:solidFill>
                <a:latin typeface="Courier New"/>
                <a:ea typeface="Courier New"/>
                <a:cs typeface="Courier New"/>
                <a:sym typeface="Courier New"/>
              </a:rPr>
              <a:t>++;</a:t>
            </a:r>
            <a:endParaRPr>
              <a:solidFill>
                <a:schemeClr val="dk1"/>
              </a:solidFill>
              <a:latin typeface="Courier New"/>
              <a:ea typeface="Courier New"/>
              <a:cs typeface="Courier New"/>
              <a:sym typeface="Courier New"/>
            </a:endParaRPr>
          </a:p>
        </p:txBody>
      </p:sp>
      <p:cxnSp>
        <p:nvCxnSpPr>
          <p:cNvPr id="391" name="Google Shape;391;p43"/>
          <p:cNvCxnSpPr>
            <a:endCxn id="386" idx="1"/>
          </p:cNvCxnSpPr>
          <p:nvPr/>
        </p:nvCxnSpPr>
        <p:spPr>
          <a:xfrm>
            <a:off x="4372875" y="1649100"/>
            <a:ext cx="2798100" cy="262800"/>
          </a:xfrm>
          <a:prstGeom prst="bentConnector3">
            <a:avLst>
              <a:gd fmla="val 50000" name="adj1"/>
            </a:avLst>
          </a:prstGeom>
          <a:noFill/>
          <a:ln cap="flat" cmpd="sng" w="9525">
            <a:solidFill>
              <a:schemeClr val="dk2"/>
            </a:solidFill>
            <a:prstDash val="solid"/>
            <a:round/>
            <a:headEnd len="med" w="med" type="none"/>
            <a:tailEnd len="med" w="med" type="stealth"/>
          </a:ln>
        </p:spPr>
      </p:cxnSp>
      <p:cxnSp>
        <p:nvCxnSpPr>
          <p:cNvPr id="392" name="Google Shape;392;p43"/>
          <p:cNvCxnSpPr>
            <a:endCxn id="387" idx="1"/>
          </p:cNvCxnSpPr>
          <p:nvPr/>
        </p:nvCxnSpPr>
        <p:spPr>
          <a:xfrm flipH="1" rot="10800000">
            <a:off x="6045075" y="2445300"/>
            <a:ext cx="1125900" cy="471600"/>
          </a:xfrm>
          <a:prstGeom prst="bentConnector3">
            <a:avLst>
              <a:gd fmla="val 50000" name="adj1"/>
            </a:avLst>
          </a:prstGeom>
          <a:noFill/>
          <a:ln cap="flat" cmpd="sng" w="9525">
            <a:solidFill>
              <a:schemeClr val="dk2"/>
            </a:solidFill>
            <a:prstDash val="solid"/>
            <a:round/>
            <a:headEnd len="med" w="med" type="none"/>
            <a:tailEnd len="med" w="med" type="stealth"/>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96" name="Shape 396"/>
        <p:cNvGrpSpPr/>
        <p:nvPr/>
      </p:nvGrpSpPr>
      <p:grpSpPr>
        <a:xfrm>
          <a:off x="0" y="0"/>
          <a:ext cx="0" cy="0"/>
          <a:chOff x="0" y="0"/>
          <a:chExt cx="0" cy="0"/>
        </a:xfrm>
      </p:grpSpPr>
      <p:sp>
        <p:nvSpPr>
          <p:cNvPr id="397" name="Google Shape;397;p44"/>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fr"/>
              <a:t>Les fonctions et les procédures</a:t>
            </a:r>
            <a:endParaRPr/>
          </a:p>
        </p:txBody>
      </p:sp>
      <p:sp>
        <p:nvSpPr>
          <p:cNvPr id="398" name="Google Shape;398;p4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02" name="Shape 402"/>
        <p:cNvGrpSpPr/>
        <p:nvPr/>
      </p:nvGrpSpPr>
      <p:grpSpPr>
        <a:xfrm>
          <a:off x="0" y="0"/>
          <a:ext cx="0" cy="0"/>
          <a:chOff x="0" y="0"/>
          <a:chExt cx="0" cy="0"/>
        </a:xfrm>
      </p:grpSpPr>
      <p:sp>
        <p:nvSpPr>
          <p:cNvPr id="403" name="Google Shape;403;p4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Différences entre fonction et procédure</a:t>
            </a:r>
            <a:endParaRPr/>
          </a:p>
        </p:txBody>
      </p:sp>
      <p:sp>
        <p:nvSpPr>
          <p:cNvPr id="404" name="Google Shape;404;p4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405" name="Google Shape;405;p45"/>
          <p:cNvSpPr txBox="1"/>
          <p:nvPr>
            <p:ph idx="1" type="body"/>
          </p:nvPr>
        </p:nvSpPr>
        <p:spPr>
          <a:xfrm>
            <a:off x="819150" y="1685925"/>
            <a:ext cx="3686100" cy="998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fr"/>
              <a:t>Les deux sont un sous programme, c’est à dire un mini-programme à l’intérieur d’un programme qui est fait pour </a:t>
            </a:r>
            <a:r>
              <a:rPr lang="fr"/>
              <a:t>répéter</a:t>
            </a:r>
            <a:r>
              <a:rPr lang="fr"/>
              <a:t> sans re-coder des actions</a:t>
            </a:r>
            <a:endParaRPr/>
          </a:p>
        </p:txBody>
      </p:sp>
      <p:sp>
        <p:nvSpPr>
          <p:cNvPr id="406" name="Google Shape;406;p45"/>
          <p:cNvSpPr txBox="1"/>
          <p:nvPr>
            <p:ph idx="2" type="body"/>
          </p:nvPr>
        </p:nvSpPr>
        <p:spPr>
          <a:xfrm>
            <a:off x="4638675" y="1685925"/>
            <a:ext cx="3686100" cy="2860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Une fonction effectue des choses puis retourne quelque chose</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fr"/>
              <a:t>Une procédure effectue des choses mais ne retourne rien, elle peut par contre modifier les données qu’elle reçoit en entrée</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fr"/>
              <a:t>En général, mais pas tout le temps, les fonctions et procédure prennent des arguments en </a:t>
            </a:r>
            <a:r>
              <a:rPr b="1" lang="fr"/>
              <a:t>input</a:t>
            </a:r>
            <a:endParaRPr b="1"/>
          </a:p>
        </p:txBody>
      </p:sp>
      <p:sp>
        <p:nvSpPr>
          <p:cNvPr id="407" name="Google Shape;407;p45"/>
          <p:cNvSpPr/>
          <p:nvPr/>
        </p:nvSpPr>
        <p:spPr>
          <a:xfrm>
            <a:off x="972500" y="2857625"/>
            <a:ext cx="1312725" cy="577900"/>
          </a:xfrm>
          <a:prstGeom prst="flowChartOffpageConnector">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t>Entrées</a:t>
            </a:r>
            <a:endParaRPr/>
          </a:p>
        </p:txBody>
      </p:sp>
      <p:sp>
        <p:nvSpPr>
          <p:cNvPr id="408" name="Google Shape;408;p45"/>
          <p:cNvSpPr/>
          <p:nvPr/>
        </p:nvSpPr>
        <p:spPr>
          <a:xfrm>
            <a:off x="972500" y="3533925"/>
            <a:ext cx="1312800" cy="445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t>Fonction</a:t>
            </a:r>
            <a:endParaRPr/>
          </a:p>
        </p:txBody>
      </p:sp>
      <p:sp>
        <p:nvSpPr>
          <p:cNvPr id="409" name="Google Shape;409;p45"/>
          <p:cNvSpPr/>
          <p:nvPr/>
        </p:nvSpPr>
        <p:spPr>
          <a:xfrm>
            <a:off x="990800" y="4153125"/>
            <a:ext cx="1294500" cy="393600"/>
          </a:xfrm>
          <a:prstGeom prst="snip1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t>sortie</a:t>
            </a:r>
            <a:endParaRPr/>
          </a:p>
        </p:txBody>
      </p:sp>
      <p:sp>
        <p:nvSpPr>
          <p:cNvPr id="410" name="Google Shape;410;p45"/>
          <p:cNvSpPr/>
          <p:nvPr/>
        </p:nvSpPr>
        <p:spPr>
          <a:xfrm>
            <a:off x="2801300" y="2857625"/>
            <a:ext cx="1312725" cy="577900"/>
          </a:xfrm>
          <a:prstGeom prst="flowChartOffpageConnector">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t>Entrées</a:t>
            </a:r>
            <a:endParaRPr/>
          </a:p>
        </p:txBody>
      </p:sp>
      <p:sp>
        <p:nvSpPr>
          <p:cNvPr id="411" name="Google Shape;411;p45"/>
          <p:cNvSpPr/>
          <p:nvPr/>
        </p:nvSpPr>
        <p:spPr>
          <a:xfrm>
            <a:off x="2801300" y="3533925"/>
            <a:ext cx="1312800" cy="445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t>Procédure</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15" name="Shape 415"/>
        <p:cNvGrpSpPr/>
        <p:nvPr/>
      </p:nvGrpSpPr>
      <p:grpSpPr>
        <a:xfrm>
          <a:off x="0" y="0"/>
          <a:ext cx="0" cy="0"/>
          <a:chOff x="0" y="0"/>
          <a:chExt cx="0" cy="0"/>
        </a:xfrm>
      </p:grpSpPr>
      <p:sp>
        <p:nvSpPr>
          <p:cNvPr id="416" name="Google Shape;416;p4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exemple</a:t>
            </a:r>
            <a:endParaRPr/>
          </a:p>
        </p:txBody>
      </p:sp>
      <p:sp>
        <p:nvSpPr>
          <p:cNvPr id="417" name="Google Shape;417;p46"/>
          <p:cNvSpPr txBox="1"/>
          <p:nvPr>
            <p:ph idx="1" type="body"/>
          </p:nvPr>
        </p:nvSpPr>
        <p:spPr>
          <a:xfrm>
            <a:off x="819150" y="1990725"/>
            <a:ext cx="3686100" cy="24480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fr" sz="1800">
                <a:solidFill>
                  <a:srgbClr val="434343"/>
                </a:solidFill>
                <a:latin typeface="Permanent Marker"/>
                <a:ea typeface="Permanent Marker"/>
                <a:cs typeface="Permanent Marker"/>
                <a:sym typeface="Permanent Marker"/>
              </a:rPr>
              <a:t>fonction</a:t>
            </a:r>
            <a:endParaRPr sz="1800">
              <a:solidFill>
                <a:srgbClr val="434343"/>
              </a:solidFill>
              <a:latin typeface="Permanent Marker"/>
              <a:ea typeface="Permanent Marker"/>
              <a:cs typeface="Permanent Marker"/>
              <a:sym typeface="Permanent Marker"/>
            </a:endParaRPr>
          </a:p>
          <a:p>
            <a:pPr indent="0" lvl="0" marL="0" rtl="0" algn="l">
              <a:spcBef>
                <a:spcPts val="1200"/>
              </a:spcBef>
              <a:spcAft>
                <a:spcPts val="0"/>
              </a:spcAft>
              <a:buNone/>
            </a:pPr>
            <a:r>
              <a:rPr b="1" lang="fr">
                <a:latin typeface="Courier New"/>
                <a:ea typeface="Courier New"/>
                <a:cs typeface="Courier New"/>
                <a:sym typeface="Courier New"/>
              </a:rPr>
              <a:t>DÉBUT</a:t>
            </a:r>
            <a:r>
              <a:rPr lang="fr">
                <a:latin typeface="Courier New"/>
                <a:ea typeface="Courier New"/>
                <a:cs typeface="Courier New"/>
                <a:sym typeface="Courier New"/>
              </a:rPr>
              <a:t> </a:t>
            </a:r>
            <a:r>
              <a:rPr b="1" lang="fr">
                <a:latin typeface="Courier New"/>
                <a:ea typeface="Courier New"/>
                <a:cs typeface="Courier New"/>
                <a:sym typeface="Courier New"/>
              </a:rPr>
              <a:t>FONCTION</a:t>
            </a:r>
            <a:r>
              <a:rPr lang="fr">
                <a:latin typeface="Courier New"/>
                <a:ea typeface="Courier New"/>
                <a:cs typeface="Courier New"/>
                <a:sym typeface="Courier New"/>
              </a:rPr>
              <a:t>  </a:t>
            </a:r>
            <a:r>
              <a:rPr b="1" lang="fr">
                <a:solidFill>
                  <a:srgbClr val="980000"/>
                </a:solidFill>
                <a:latin typeface="Courier New"/>
                <a:ea typeface="Courier New"/>
                <a:cs typeface="Courier New"/>
                <a:sym typeface="Courier New"/>
              </a:rPr>
              <a:t>ma_fonction</a:t>
            </a:r>
            <a:r>
              <a:rPr lang="fr">
                <a:latin typeface="Courier New"/>
                <a:ea typeface="Courier New"/>
                <a:cs typeface="Courier New"/>
                <a:sym typeface="Courier New"/>
              </a:rPr>
              <a:t>(</a:t>
            </a:r>
            <a:r>
              <a:rPr lang="fr">
                <a:solidFill>
                  <a:srgbClr val="9900FF"/>
                </a:solidFill>
                <a:latin typeface="Courier New"/>
                <a:ea typeface="Courier New"/>
                <a:cs typeface="Courier New"/>
                <a:sym typeface="Courier New"/>
              </a:rPr>
              <a:t>nbr</a:t>
            </a:r>
            <a:r>
              <a:rPr lang="fr">
                <a:latin typeface="Courier New"/>
                <a:ea typeface="Courier New"/>
                <a:cs typeface="Courier New"/>
                <a:sym typeface="Courier New"/>
              </a:rPr>
              <a:t>:int)</a:t>
            </a:r>
            <a:endParaRPr>
              <a:latin typeface="Courier New"/>
              <a:ea typeface="Courier New"/>
              <a:cs typeface="Courier New"/>
              <a:sym typeface="Courier New"/>
            </a:endParaRPr>
          </a:p>
          <a:p>
            <a:pPr indent="0" lvl="0" marL="0" rtl="0" algn="l">
              <a:spcBef>
                <a:spcPts val="1200"/>
              </a:spcBef>
              <a:spcAft>
                <a:spcPts val="0"/>
              </a:spcAft>
              <a:buNone/>
            </a:pPr>
            <a:r>
              <a:rPr lang="fr">
                <a:latin typeface="Courier New"/>
                <a:ea typeface="Courier New"/>
                <a:cs typeface="Courier New"/>
                <a:sym typeface="Courier New"/>
              </a:rPr>
              <a:t>	</a:t>
            </a:r>
            <a:r>
              <a:rPr b="1" lang="fr">
                <a:latin typeface="Courier New"/>
                <a:ea typeface="Courier New"/>
                <a:cs typeface="Courier New"/>
                <a:sym typeface="Courier New"/>
              </a:rPr>
              <a:t>RETOURNE</a:t>
            </a:r>
            <a:r>
              <a:rPr lang="fr">
                <a:latin typeface="Courier New"/>
                <a:ea typeface="Courier New"/>
                <a:cs typeface="Courier New"/>
                <a:sym typeface="Courier New"/>
              </a:rPr>
              <a:t> </a:t>
            </a:r>
            <a:r>
              <a:rPr lang="fr">
                <a:solidFill>
                  <a:srgbClr val="9900FF"/>
                </a:solidFill>
                <a:latin typeface="Courier New"/>
                <a:ea typeface="Courier New"/>
                <a:cs typeface="Courier New"/>
                <a:sym typeface="Courier New"/>
              </a:rPr>
              <a:t>nbr</a:t>
            </a:r>
            <a:r>
              <a:rPr lang="fr">
                <a:latin typeface="Courier New"/>
                <a:ea typeface="Courier New"/>
                <a:cs typeface="Courier New"/>
                <a:sym typeface="Courier New"/>
              </a:rPr>
              <a:t> * 4</a:t>
            </a:r>
            <a:endParaRPr>
              <a:latin typeface="Courier New"/>
              <a:ea typeface="Courier New"/>
              <a:cs typeface="Courier New"/>
              <a:sym typeface="Courier New"/>
            </a:endParaRPr>
          </a:p>
          <a:p>
            <a:pPr indent="0" lvl="0" marL="0" rtl="0" algn="l">
              <a:spcBef>
                <a:spcPts val="1200"/>
              </a:spcBef>
              <a:spcAft>
                <a:spcPts val="0"/>
              </a:spcAft>
              <a:buNone/>
            </a:pPr>
            <a:r>
              <a:rPr b="1" lang="fr">
                <a:latin typeface="Courier New"/>
                <a:ea typeface="Courier New"/>
                <a:cs typeface="Courier New"/>
                <a:sym typeface="Courier New"/>
              </a:rPr>
              <a:t>FIN</a:t>
            </a:r>
            <a:endParaRPr b="1">
              <a:latin typeface="Courier New"/>
              <a:ea typeface="Courier New"/>
              <a:cs typeface="Courier New"/>
              <a:sym typeface="Courier New"/>
            </a:endParaRPr>
          </a:p>
          <a:p>
            <a:pPr indent="0" lvl="0" marL="0" rtl="0" algn="l">
              <a:spcBef>
                <a:spcPts val="1200"/>
              </a:spcBef>
              <a:spcAft>
                <a:spcPts val="0"/>
              </a:spcAft>
              <a:buNone/>
            </a:pPr>
            <a:r>
              <a:rPr lang="fr">
                <a:solidFill>
                  <a:srgbClr val="9900FF"/>
                </a:solidFill>
                <a:latin typeface="Courier New"/>
                <a:ea typeface="Courier New"/>
                <a:cs typeface="Courier New"/>
                <a:sym typeface="Courier New"/>
              </a:rPr>
              <a:t>nombre</a:t>
            </a:r>
            <a:r>
              <a:rPr lang="fr">
                <a:latin typeface="Courier New"/>
                <a:ea typeface="Courier New"/>
                <a:cs typeface="Courier New"/>
                <a:sym typeface="Courier New"/>
              </a:rPr>
              <a:t> = 2</a:t>
            </a:r>
            <a:endParaRPr>
              <a:latin typeface="Courier New"/>
              <a:ea typeface="Courier New"/>
              <a:cs typeface="Courier New"/>
              <a:sym typeface="Courier New"/>
            </a:endParaRPr>
          </a:p>
          <a:p>
            <a:pPr indent="0" lvl="0" marL="0" rtl="0" algn="l">
              <a:spcBef>
                <a:spcPts val="1200"/>
              </a:spcBef>
              <a:spcAft>
                <a:spcPts val="1200"/>
              </a:spcAft>
              <a:buNone/>
            </a:pPr>
            <a:r>
              <a:rPr lang="fr">
                <a:solidFill>
                  <a:srgbClr val="9900FF"/>
                </a:solidFill>
                <a:latin typeface="Courier New"/>
                <a:ea typeface="Courier New"/>
                <a:cs typeface="Courier New"/>
                <a:sym typeface="Courier New"/>
              </a:rPr>
              <a:t>resultat</a:t>
            </a:r>
            <a:r>
              <a:rPr lang="fr">
                <a:latin typeface="Courier New"/>
                <a:ea typeface="Courier New"/>
                <a:cs typeface="Courier New"/>
                <a:sym typeface="Courier New"/>
              </a:rPr>
              <a:t> = </a:t>
            </a:r>
            <a:r>
              <a:rPr b="1" lang="fr">
                <a:solidFill>
                  <a:srgbClr val="980000"/>
                </a:solidFill>
                <a:latin typeface="Courier New"/>
                <a:ea typeface="Courier New"/>
                <a:cs typeface="Courier New"/>
                <a:sym typeface="Courier New"/>
              </a:rPr>
              <a:t>ma_fonction</a:t>
            </a:r>
            <a:r>
              <a:rPr lang="fr">
                <a:latin typeface="Courier New"/>
                <a:ea typeface="Courier New"/>
                <a:cs typeface="Courier New"/>
                <a:sym typeface="Courier New"/>
              </a:rPr>
              <a:t>(</a:t>
            </a:r>
            <a:r>
              <a:rPr lang="fr">
                <a:solidFill>
                  <a:srgbClr val="9900FF"/>
                </a:solidFill>
                <a:latin typeface="Courier New"/>
                <a:ea typeface="Courier New"/>
                <a:cs typeface="Courier New"/>
                <a:sym typeface="Courier New"/>
              </a:rPr>
              <a:t>nombre</a:t>
            </a:r>
            <a:r>
              <a:rPr lang="fr">
                <a:latin typeface="Courier New"/>
                <a:ea typeface="Courier New"/>
                <a:cs typeface="Courier New"/>
                <a:sym typeface="Courier New"/>
              </a:rPr>
              <a:t>) </a:t>
            </a:r>
            <a:endParaRPr>
              <a:latin typeface="Courier New"/>
              <a:ea typeface="Courier New"/>
              <a:cs typeface="Courier New"/>
              <a:sym typeface="Courier New"/>
            </a:endParaRPr>
          </a:p>
        </p:txBody>
      </p:sp>
      <p:sp>
        <p:nvSpPr>
          <p:cNvPr id="418" name="Google Shape;418;p46"/>
          <p:cNvSpPr txBox="1"/>
          <p:nvPr>
            <p:ph idx="2" type="body"/>
          </p:nvPr>
        </p:nvSpPr>
        <p:spPr>
          <a:xfrm>
            <a:off x="4102925" y="1990725"/>
            <a:ext cx="46569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sz="1800">
                <a:solidFill>
                  <a:srgbClr val="434343"/>
                </a:solidFill>
                <a:latin typeface="Permanent Marker"/>
                <a:ea typeface="Permanent Marker"/>
                <a:cs typeface="Permanent Marker"/>
                <a:sym typeface="Permanent Marker"/>
              </a:rPr>
              <a:t>procédure</a:t>
            </a:r>
            <a:endParaRPr sz="1800">
              <a:solidFill>
                <a:srgbClr val="434343"/>
              </a:solidFill>
              <a:latin typeface="Permanent Marker"/>
              <a:ea typeface="Permanent Marker"/>
              <a:cs typeface="Permanent Marker"/>
              <a:sym typeface="Permanent Marker"/>
            </a:endParaRPr>
          </a:p>
          <a:p>
            <a:pPr indent="0" lvl="0" marL="0" rtl="0" algn="l">
              <a:spcBef>
                <a:spcPts val="1200"/>
              </a:spcBef>
              <a:spcAft>
                <a:spcPts val="0"/>
              </a:spcAft>
              <a:buNone/>
            </a:pPr>
            <a:r>
              <a:rPr lang="fr">
                <a:solidFill>
                  <a:srgbClr val="9900FF"/>
                </a:solidFill>
                <a:latin typeface="Courier New"/>
                <a:ea typeface="Courier New"/>
                <a:cs typeface="Courier New"/>
                <a:sym typeface="Courier New"/>
              </a:rPr>
              <a:t>texte</a:t>
            </a:r>
            <a:r>
              <a:rPr lang="fr">
                <a:latin typeface="Courier New"/>
                <a:ea typeface="Courier New"/>
                <a:cs typeface="Courier New"/>
                <a:sym typeface="Courier New"/>
              </a:rPr>
              <a:t> = </a:t>
            </a:r>
            <a:r>
              <a:rPr lang="fr">
                <a:solidFill>
                  <a:srgbClr val="6AA84F"/>
                </a:solidFill>
                <a:latin typeface="Courier New"/>
                <a:ea typeface="Courier New"/>
                <a:cs typeface="Courier New"/>
                <a:sym typeface="Courier New"/>
              </a:rPr>
              <a:t>“hello world”</a:t>
            </a:r>
            <a:endParaRPr>
              <a:solidFill>
                <a:srgbClr val="6AA84F"/>
              </a:solidFill>
              <a:latin typeface="Courier New"/>
              <a:ea typeface="Courier New"/>
              <a:cs typeface="Courier New"/>
              <a:sym typeface="Courier New"/>
            </a:endParaRPr>
          </a:p>
          <a:p>
            <a:pPr indent="0" lvl="0" marL="0" rtl="0" algn="l">
              <a:spcBef>
                <a:spcPts val="1200"/>
              </a:spcBef>
              <a:spcAft>
                <a:spcPts val="0"/>
              </a:spcAft>
              <a:buNone/>
            </a:pPr>
            <a:r>
              <a:rPr b="1" lang="fr">
                <a:latin typeface="Courier New"/>
                <a:ea typeface="Courier New"/>
                <a:cs typeface="Courier New"/>
                <a:sym typeface="Courier New"/>
              </a:rPr>
              <a:t>DEBUT</a:t>
            </a:r>
            <a:r>
              <a:rPr lang="fr">
                <a:latin typeface="Courier New"/>
                <a:ea typeface="Courier New"/>
                <a:cs typeface="Courier New"/>
                <a:sym typeface="Courier New"/>
              </a:rPr>
              <a:t> </a:t>
            </a:r>
            <a:r>
              <a:rPr b="1" lang="fr">
                <a:latin typeface="Courier New"/>
                <a:ea typeface="Courier New"/>
                <a:cs typeface="Courier New"/>
                <a:sym typeface="Courier New"/>
              </a:rPr>
              <a:t>PROCEDURE</a:t>
            </a:r>
            <a:r>
              <a:rPr lang="fr">
                <a:latin typeface="Courier New"/>
                <a:ea typeface="Courier New"/>
                <a:cs typeface="Courier New"/>
                <a:sym typeface="Courier New"/>
              </a:rPr>
              <a:t> </a:t>
            </a:r>
            <a:r>
              <a:rPr lang="fr">
                <a:solidFill>
                  <a:srgbClr val="980000"/>
                </a:solidFill>
                <a:latin typeface="Courier New"/>
                <a:ea typeface="Courier New"/>
                <a:cs typeface="Courier New"/>
                <a:sym typeface="Courier New"/>
              </a:rPr>
              <a:t>maprocedure</a:t>
            </a:r>
            <a:r>
              <a:rPr lang="fr">
                <a:latin typeface="Courier New"/>
                <a:ea typeface="Courier New"/>
                <a:cs typeface="Courier New"/>
                <a:sym typeface="Courier New"/>
              </a:rPr>
              <a:t>(</a:t>
            </a:r>
            <a:r>
              <a:rPr lang="fr">
                <a:solidFill>
                  <a:srgbClr val="9900FF"/>
                </a:solidFill>
                <a:latin typeface="Courier New"/>
                <a:ea typeface="Courier New"/>
                <a:cs typeface="Courier New"/>
                <a:sym typeface="Courier New"/>
              </a:rPr>
              <a:t>mon_texte</a:t>
            </a:r>
            <a:r>
              <a:rPr lang="fr">
                <a:latin typeface="Courier New"/>
                <a:ea typeface="Courier New"/>
                <a:cs typeface="Courier New"/>
                <a:sym typeface="Courier New"/>
              </a:rPr>
              <a:t>:string)</a:t>
            </a:r>
            <a:endParaRPr>
              <a:latin typeface="Courier New"/>
              <a:ea typeface="Courier New"/>
              <a:cs typeface="Courier New"/>
              <a:sym typeface="Courier New"/>
            </a:endParaRPr>
          </a:p>
          <a:p>
            <a:pPr indent="0" lvl="0" marL="0" rtl="0" algn="l">
              <a:spcBef>
                <a:spcPts val="1200"/>
              </a:spcBef>
              <a:spcAft>
                <a:spcPts val="0"/>
              </a:spcAft>
              <a:buNone/>
            </a:pPr>
            <a:r>
              <a:rPr lang="fr">
                <a:latin typeface="Courier New"/>
                <a:ea typeface="Courier New"/>
                <a:cs typeface="Courier New"/>
                <a:sym typeface="Courier New"/>
              </a:rPr>
              <a:t>	</a:t>
            </a:r>
            <a:r>
              <a:rPr lang="fr">
                <a:solidFill>
                  <a:srgbClr val="0000FF"/>
                </a:solidFill>
                <a:latin typeface="Courier New"/>
                <a:ea typeface="Courier New"/>
                <a:cs typeface="Courier New"/>
                <a:sym typeface="Courier New"/>
              </a:rPr>
              <a:t>afficher</a:t>
            </a:r>
            <a:r>
              <a:rPr lang="fr">
                <a:latin typeface="Courier New"/>
                <a:ea typeface="Courier New"/>
                <a:cs typeface="Courier New"/>
                <a:sym typeface="Courier New"/>
              </a:rPr>
              <a:t>(mon_texte)</a:t>
            </a:r>
            <a:endParaRPr>
              <a:latin typeface="Courier New"/>
              <a:ea typeface="Courier New"/>
              <a:cs typeface="Courier New"/>
              <a:sym typeface="Courier New"/>
            </a:endParaRPr>
          </a:p>
          <a:p>
            <a:pPr indent="0" lvl="0" marL="0" rtl="0" algn="l">
              <a:spcBef>
                <a:spcPts val="1200"/>
              </a:spcBef>
              <a:spcAft>
                <a:spcPts val="0"/>
              </a:spcAft>
              <a:buNone/>
            </a:pPr>
            <a:r>
              <a:rPr b="1" lang="fr">
                <a:latin typeface="Courier New"/>
                <a:ea typeface="Courier New"/>
                <a:cs typeface="Courier New"/>
                <a:sym typeface="Courier New"/>
              </a:rPr>
              <a:t>FIN</a:t>
            </a:r>
            <a:endParaRPr b="1">
              <a:latin typeface="Courier New"/>
              <a:ea typeface="Courier New"/>
              <a:cs typeface="Courier New"/>
              <a:sym typeface="Courier New"/>
            </a:endParaRPr>
          </a:p>
          <a:p>
            <a:pPr indent="0" lvl="0" marL="0" rtl="0" algn="l">
              <a:spcBef>
                <a:spcPts val="1200"/>
              </a:spcBef>
              <a:spcAft>
                <a:spcPts val="1200"/>
              </a:spcAft>
              <a:buNone/>
            </a:pPr>
            <a:r>
              <a:rPr lang="fr">
                <a:solidFill>
                  <a:srgbClr val="980000"/>
                </a:solidFill>
                <a:latin typeface="Courier New"/>
                <a:ea typeface="Courier New"/>
                <a:cs typeface="Courier New"/>
                <a:sym typeface="Courier New"/>
              </a:rPr>
              <a:t>maprocedure</a:t>
            </a:r>
            <a:r>
              <a:rPr lang="fr">
                <a:latin typeface="Courier New"/>
                <a:ea typeface="Courier New"/>
                <a:cs typeface="Courier New"/>
                <a:sym typeface="Courier New"/>
              </a:rPr>
              <a:t>(</a:t>
            </a:r>
            <a:r>
              <a:rPr lang="fr">
                <a:solidFill>
                  <a:srgbClr val="9900FF"/>
                </a:solidFill>
                <a:latin typeface="Courier New"/>
                <a:ea typeface="Courier New"/>
                <a:cs typeface="Courier New"/>
                <a:sym typeface="Courier New"/>
              </a:rPr>
              <a:t>texte</a:t>
            </a:r>
            <a:r>
              <a:rPr lang="fr">
                <a:latin typeface="Courier New"/>
                <a:ea typeface="Courier New"/>
                <a:cs typeface="Courier New"/>
                <a:sym typeface="Courier New"/>
              </a:rPr>
              <a:t>)</a:t>
            </a:r>
            <a:endParaRPr b="1">
              <a:latin typeface="Courier New"/>
              <a:ea typeface="Courier New"/>
              <a:cs typeface="Courier New"/>
              <a:sym typeface="Courier New"/>
            </a:endParaRPr>
          </a:p>
        </p:txBody>
      </p:sp>
      <p:sp>
        <p:nvSpPr>
          <p:cNvPr id="419" name="Google Shape;419;p4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23" name="Shape 423"/>
        <p:cNvGrpSpPr/>
        <p:nvPr/>
      </p:nvGrpSpPr>
      <p:grpSpPr>
        <a:xfrm>
          <a:off x="0" y="0"/>
          <a:ext cx="0" cy="0"/>
          <a:chOff x="0" y="0"/>
          <a:chExt cx="0" cy="0"/>
        </a:xfrm>
      </p:grpSpPr>
      <p:sp>
        <p:nvSpPr>
          <p:cNvPr id="424" name="Google Shape;424;p4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exemple </a:t>
            </a:r>
            <a:endParaRPr/>
          </a:p>
        </p:txBody>
      </p:sp>
      <p:sp>
        <p:nvSpPr>
          <p:cNvPr id="425" name="Google Shape;425;p47"/>
          <p:cNvSpPr txBox="1"/>
          <p:nvPr>
            <p:ph idx="1" type="body"/>
          </p:nvPr>
        </p:nvSpPr>
        <p:spPr>
          <a:xfrm>
            <a:off x="471775" y="1685925"/>
            <a:ext cx="40335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fr" sz="1600"/>
              <a:t>fonction</a:t>
            </a:r>
            <a:r>
              <a:rPr lang="fr" sz="1600"/>
              <a:t> </a:t>
            </a:r>
            <a:r>
              <a:rPr lang="fr" sz="1600">
                <a:solidFill>
                  <a:srgbClr val="980000"/>
                </a:solidFill>
              </a:rPr>
              <a:t>vérifie_utilisateur</a:t>
            </a:r>
            <a:r>
              <a:rPr lang="fr" sz="1600"/>
              <a:t>(</a:t>
            </a:r>
            <a:r>
              <a:rPr lang="fr" sz="1600">
                <a:solidFill>
                  <a:srgbClr val="9900FF"/>
                </a:solidFill>
              </a:rPr>
              <a:t>utilisateur</a:t>
            </a:r>
            <a:r>
              <a:rPr lang="fr" sz="1600"/>
              <a:t>)</a:t>
            </a:r>
            <a:br>
              <a:rPr lang="fr" sz="1600"/>
            </a:br>
            <a:r>
              <a:rPr lang="fr" sz="1600"/>
              <a:t>	// Nom respecte les règles</a:t>
            </a:r>
            <a:endParaRPr sz="1600"/>
          </a:p>
          <a:p>
            <a:pPr indent="0" lvl="0" marL="0" rtl="0" algn="l">
              <a:spcBef>
                <a:spcPts val="1200"/>
              </a:spcBef>
              <a:spcAft>
                <a:spcPts val="0"/>
              </a:spcAft>
              <a:buNone/>
            </a:pPr>
            <a:r>
              <a:rPr lang="fr" sz="1600"/>
              <a:t>	// genre existe dans le catalogue</a:t>
            </a:r>
            <a:endParaRPr sz="1600"/>
          </a:p>
          <a:p>
            <a:pPr indent="0" lvl="0" marL="0" rtl="0" algn="l">
              <a:spcBef>
                <a:spcPts val="1200"/>
              </a:spcBef>
              <a:spcAft>
                <a:spcPts val="0"/>
              </a:spcAft>
              <a:buNone/>
            </a:pPr>
            <a:r>
              <a:rPr lang="fr" sz="1600"/>
              <a:t>	etc … </a:t>
            </a:r>
            <a:endParaRPr sz="1600"/>
          </a:p>
          <a:p>
            <a:pPr indent="0" lvl="0" marL="0" rtl="0" algn="l">
              <a:spcBef>
                <a:spcPts val="1200"/>
              </a:spcBef>
              <a:spcAft>
                <a:spcPts val="0"/>
              </a:spcAft>
              <a:buNone/>
            </a:pPr>
            <a:r>
              <a:rPr lang="fr" sz="1600"/>
              <a:t>	</a:t>
            </a:r>
            <a:r>
              <a:rPr b="1" lang="fr" sz="1600"/>
              <a:t>si</a:t>
            </a:r>
            <a:r>
              <a:rPr lang="fr" sz="1600"/>
              <a:t> tout est correcte </a:t>
            </a:r>
            <a:r>
              <a:rPr b="1" lang="fr" sz="1600"/>
              <a:t>alors </a:t>
            </a:r>
            <a:r>
              <a:rPr lang="fr" sz="1600"/>
              <a:t>on </a:t>
            </a:r>
            <a:r>
              <a:rPr b="1" lang="fr" sz="1600"/>
              <a:t>retourne</a:t>
            </a:r>
            <a:r>
              <a:rPr lang="fr" sz="1600"/>
              <a:t> </a:t>
            </a:r>
            <a:r>
              <a:rPr lang="fr" sz="1600">
                <a:solidFill>
                  <a:srgbClr val="0000FF"/>
                </a:solidFill>
              </a:rPr>
              <a:t>vrai</a:t>
            </a:r>
            <a:endParaRPr sz="1600">
              <a:solidFill>
                <a:srgbClr val="0000FF"/>
              </a:solidFill>
            </a:endParaRPr>
          </a:p>
          <a:p>
            <a:pPr indent="0" lvl="0" marL="0" rtl="0" algn="l">
              <a:spcBef>
                <a:spcPts val="1200"/>
              </a:spcBef>
              <a:spcAft>
                <a:spcPts val="1200"/>
              </a:spcAft>
              <a:buNone/>
            </a:pPr>
            <a:r>
              <a:rPr lang="fr" sz="1600"/>
              <a:t>	</a:t>
            </a:r>
            <a:r>
              <a:rPr b="1" lang="fr" sz="1600"/>
              <a:t>sinon</a:t>
            </a:r>
            <a:r>
              <a:rPr lang="fr" sz="1600"/>
              <a:t> on </a:t>
            </a:r>
            <a:r>
              <a:rPr b="1" lang="fr" sz="1600"/>
              <a:t>retourne</a:t>
            </a:r>
            <a:r>
              <a:rPr lang="fr" sz="1600"/>
              <a:t> </a:t>
            </a:r>
            <a:r>
              <a:rPr lang="fr" sz="1600">
                <a:solidFill>
                  <a:srgbClr val="FF0000"/>
                </a:solidFill>
              </a:rPr>
              <a:t>faux</a:t>
            </a:r>
            <a:endParaRPr sz="1600">
              <a:solidFill>
                <a:srgbClr val="FF0000"/>
              </a:solidFill>
            </a:endParaRPr>
          </a:p>
        </p:txBody>
      </p:sp>
      <p:sp>
        <p:nvSpPr>
          <p:cNvPr id="426" name="Google Shape;426;p47"/>
          <p:cNvSpPr txBox="1"/>
          <p:nvPr>
            <p:ph idx="2" type="body"/>
          </p:nvPr>
        </p:nvSpPr>
        <p:spPr>
          <a:xfrm>
            <a:off x="4638675" y="1685925"/>
            <a:ext cx="39864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sz="1600"/>
              <a:t>Si demande de connection </a:t>
            </a:r>
            <a:endParaRPr sz="1600"/>
          </a:p>
          <a:p>
            <a:pPr indent="0" lvl="0" marL="0" rtl="0" algn="l">
              <a:spcBef>
                <a:spcPts val="1200"/>
              </a:spcBef>
              <a:spcAft>
                <a:spcPts val="0"/>
              </a:spcAft>
              <a:buNone/>
            </a:pPr>
            <a:r>
              <a:rPr lang="fr" sz="1600"/>
              <a:t>	</a:t>
            </a:r>
            <a:r>
              <a:rPr lang="fr" sz="1600">
                <a:solidFill>
                  <a:srgbClr val="9900FF"/>
                </a:solidFill>
              </a:rPr>
              <a:t>user</a:t>
            </a:r>
            <a:r>
              <a:rPr lang="fr" sz="1600"/>
              <a:t> = </a:t>
            </a:r>
            <a:r>
              <a:rPr lang="fr" sz="1600">
                <a:solidFill>
                  <a:srgbClr val="FF00FF"/>
                </a:solidFill>
              </a:rPr>
              <a:t>utilisateur_data</a:t>
            </a:r>
            <a:endParaRPr sz="1600">
              <a:solidFill>
                <a:srgbClr val="FF00FF"/>
              </a:solidFill>
            </a:endParaRPr>
          </a:p>
          <a:p>
            <a:pPr indent="0" lvl="0" marL="0" rtl="0" algn="l">
              <a:spcBef>
                <a:spcPts val="1200"/>
              </a:spcBef>
              <a:spcAft>
                <a:spcPts val="0"/>
              </a:spcAft>
              <a:buNone/>
            </a:pPr>
            <a:r>
              <a:rPr lang="fr" sz="1600"/>
              <a:t>	</a:t>
            </a:r>
            <a:r>
              <a:rPr b="1" lang="fr" sz="1600"/>
              <a:t>si</a:t>
            </a:r>
            <a:r>
              <a:rPr lang="fr" sz="1600"/>
              <a:t> ( </a:t>
            </a:r>
            <a:r>
              <a:rPr lang="fr" sz="1600">
                <a:solidFill>
                  <a:srgbClr val="980000"/>
                </a:solidFill>
              </a:rPr>
              <a:t>vérifie_utilisateur</a:t>
            </a:r>
            <a:r>
              <a:rPr lang="fr" sz="1600"/>
              <a:t>(</a:t>
            </a:r>
            <a:r>
              <a:rPr lang="fr" sz="1600">
                <a:solidFill>
                  <a:srgbClr val="9900FF"/>
                </a:solidFill>
              </a:rPr>
              <a:t>user</a:t>
            </a:r>
            <a:r>
              <a:rPr lang="fr" sz="1600"/>
              <a:t>) ) </a:t>
            </a:r>
            <a:r>
              <a:rPr b="1" lang="fr" sz="1600"/>
              <a:t>alors</a:t>
            </a:r>
            <a:endParaRPr b="1" sz="1600"/>
          </a:p>
          <a:p>
            <a:pPr indent="0" lvl="0" marL="0" rtl="0" algn="l">
              <a:spcBef>
                <a:spcPts val="1200"/>
              </a:spcBef>
              <a:spcAft>
                <a:spcPts val="0"/>
              </a:spcAft>
              <a:buNone/>
            </a:pPr>
            <a:r>
              <a:rPr lang="fr" sz="1600"/>
              <a:t>		</a:t>
            </a:r>
            <a:r>
              <a:rPr lang="fr" sz="1600">
                <a:solidFill>
                  <a:srgbClr val="980000"/>
                </a:solidFill>
              </a:rPr>
              <a:t>afficher_la_page</a:t>
            </a:r>
            <a:r>
              <a:rPr lang="fr" sz="1600"/>
              <a:t>( </a:t>
            </a:r>
            <a:r>
              <a:rPr lang="fr" sz="1600">
                <a:solidFill>
                  <a:srgbClr val="9900FF"/>
                </a:solidFill>
              </a:rPr>
              <a:t>user</a:t>
            </a:r>
            <a:r>
              <a:rPr lang="fr" sz="1600"/>
              <a:t> ) </a:t>
            </a:r>
            <a:endParaRPr sz="1600"/>
          </a:p>
          <a:p>
            <a:pPr indent="0" lvl="0" marL="0" rtl="0" algn="l">
              <a:spcBef>
                <a:spcPts val="1200"/>
              </a:spcBef>
              <a:spcAft>
                <a:spcPts val="1200"/>
              </a:spcAft>
              <a:buNone/>
            </a:pPr>
            <a:r>
              <a:rPr lang="fr" sz="1600"/>
              <a:t>	</a:t>
            </a:r>
            <a:r>
              <a:rPr b="1" lang="fr" sz="1600"/>
              <a:t>sinon</a:t>
            </a:r>
            <a:r>
              <a:rPr lang="fr" sz="1600"/>
              <a:t> afficher: </a:t>
            </a:r>
            <a:r>
              <a:rPr lang="fr" sz="1600">
                <a:solidFill>
                  <a:srgbClr val="38761D"/>
                </a:solidFill>
              </a:rPr>
              <a:t>“utilisateur incorrecte“</a:t>
            </a:r>
            <a:endParaRPr sz="1600">
              <a:solidFill>
                <a:srgbClr val="38761D"/>
              </a:solidFill>
            </a:endParaRPr>
          </a:p>
        </p:txBody>
      </p:sp>
      <p:sp>
        <p:nvSpPr>
          <p:cNvPr id="427" name="Google Shape;427;p4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31" name="Shape 431"/>
        <p:cNvGrpSpPr/>
        <p:nvPr/>
      </p:nvGrpSpPr>
      <p:grpSpPr>
        <a:xfrm>
          <a:off x="0" y="0"/>
          <a:ext cx="0" cy="0"/>
          <a:chOff x="0" y="0"/>
          <a:chExt cx="0" cy="0"/>
        </a:xfrm>
      </p:grpSpPr>
      <p:sp>
        <p:nvSpPr>
          <p:cNvPr id="432" name="Google Shape;432;p4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fr"/>
              <a:t>Les piles et les files</a:t>
            </a:r>
            <a:endParaRPr/>
          </a:p>
        </p:txBody>
      </p:sp>
      <p:sp>
        <p:nvSpPr>
          <p:cNvPr id="433" name="Google Shape;433;p4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37" name="Shape 437"/>
        <p:cNvGrpSpPr/>
        <p:nvPr/>
      </p:nvGrpSpPr>
      <p:grpSpPr>
        <a:xfrm>
          <a:off x="0" y="0"/>
          <a:ext cx="0" cy="0"/>
          <a:chOff x="0" y="0"/>
          <a:chExt cx="0" cy="0"/>
        </a:xfrm>
      </p:grpSpPr>
      <p:sp>
        <p:nvSpPr>
          <p:cNvPr id="438" name="Google Shape;438;p49"/>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Les piles et les files		</a:t>
            </a:r>
            <a:endParaRPr/>
          </a:p>
        </p:txBody>
      </p:sp>
      <p:sp>
        <p:nvSpPr>
          <p:cNvPr id="439" name="Google Shape;439;p4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440" name="Google Shape;440;p49"/>
          <p:cNvSpPr txBox="1"/>
          <p:nvPr>
            <p:ph idx="1" type="body"/>
          </p:nvPr>
        </p:nvSpPr>
        <p:spPr>
          <a:xfrm>
            <a:off x="819150" y="1558900"/>
            <a:ext cx="7505700" cy="2879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Les piles et les files sont deux manières différentes et </a:t>
            </a:r>
            <a:r>
              <a:rPr lang="fr"/>
              <a:t>complémentaires</a:t>
            </a:r>
            <a:r>
              <a:rPr lang="fr"/>
              <a:t> d’imaginer un tableau ou une liste. </a:t>
            </a:r>
            <a:endParaRPr/>
          </a:p>
          <a:p>
            <a:pPr indent="-311150" lvl="0" marL="457200" rtl="0" algn="l">
              <a:spcBef>
                <a:spcPts val="1200"/>
              </a:spcBef>
              <a:spcAft>
                <a:spcPts val="0"/>
              </a:spcAft>
              <a:buSzPts val="1300"/>
              <a:buChar char="-"/>
            </a:pPr>
            <a:r>
              <a:rPr lang="fr"/>
              <a:t>les piles, pour lesquelles on ne peut supprimer que le dernier élément ajouté (principe LIFO (Last-In-First-Out)). On prend souvent l'analogie avec une pile d'assiettes : dans une pile d'assiettes la seule assiette directement accessible et la dernière assiette qui a été déposée sur la pile.</a:t>
            </a:r>
            <a:endParaRPr/>
          </a:p>
          <a:p>
            <a:pPr indent="0" lvl="0" marL="457200" rtl="0" algn="l">
              <a:spcBef>
                <a:spcPts val="1200"/>
              </a:spcBef>
              <a:spcAft>
                <a:spcPts val="0"/>
              </a:spcAft>
              <a:buNone/>
            </a:pPr>
            <a:r>
              <a:t/>
            </a:r>
            <a:endParaRPr/>
          </a:p>
          <a:p>
            <a:pPr indent="-311150" lvl="0" marL="457200" rtl="0" algn="l">
              <a:spcBef>
                <a:spcPts val="1200"/>
              </a:spcBef>
              <a:spcAft>
                <a:spcPts val="0"/>
              </a:spcAft>
              <a:buSzPts val="1300"/>
              <a:buChar char="-"/>
            </a:pPr>
            <a:r>
              <a:rPr lang="fr"/>
              <a:t>les files, pour lesquelles on ne peut supprimer que l’élément le plus ancien (principe FIFO (First-In-First-Out)). On prend souvent l'analogie de la file d'attente devant un magasin pour décrire une file de données: le premier qui est rentré sera le premier à sortir.</a:t>
            </a:r>
            <a:endParaRPr/>
          </a:p>
        </p:txBody>
      </p:sp>
      <p:graphicFrame>
        <p:nvGraphicFramePr>
          <p:cNvPr id="441" name="Google Shape;441;p49"/>
          <p:cNvGraphicFramePr/>
          <p:nvPr/>
        </p:nvGraphicFramePr>
        <p:xfrm>
          <a:off x="2545375" y="2790263"/>
          <a:ext cx="3000000" cy="3000000"/>
        </p:xfrm>
        <a:graphic>
          <a:graphicData uri="http://schemas.openxmlformats.org/drawingml/2006/table">
            <a:tbl>
              <a:tblPr>
                <a:noFill/>
                <a:tableStyleId>{B0807A98-6E83-452C-9436-AD6BA0F79237}</a:tableStyleId>
              </a:tblPr>
              <a:tblGrid>
                <a:gridCol w="1463925"/>
                <a:gridCol w="864900"/>
                <a:gridCol w="859000"/>
                <a:gridCol w="826875"/>
              </a:tblGrid>
              <a:tr h="416975">
                <a:tc>
                  <a:txBody>
                    <a:bodyPr/>
                    <a:lstStyle/>
                    <a:p>
                      <a:pPr indent="0" lvl="0" marL="0" rtl="0" algn="l">
                        <a:spcBef>
                          <a:spcPts val="0"/>
                        </a:spcBef>
                        <a:spcAft>
                          <a:spcPts val="0"/>
                        </a:spcAft>
                        <a:buNone/>
                      </a:pPr>
                      <a:r>
                        <a:rPr lang="fr" sz="1200"/>
                        <a:t>sommet de la pile</a:t>
                      </a:r>
                      <a:endParaRPr sz="1200"/>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graphicFrame>
        <p:nvGraphicFramePr>
          <p:cNvPr id="442" name="Google Shape;442;p49"/>
          <p:cNvGraphicFramePr/>
          <p:nvPr/>
        </p:nvGraphicFramePr>
        <p:xfrm>
          <a:off x="2564650" y="4021613"/>
          <a:ext cx="3000000" cy="3000000"/>
        </p:xfrm>
        <a:graphic>
          <a:graphicData uri="http://schemas.openxmlformats.org/drawingml/2006/table">
            <a:tbl>
              <a:tblPr>
                <a:noFill/>
                <a:tableStyleId>{B0807A98-6E83-452C-9436-AD6BA0F79237}</a:tableStyleId>
              </a:tblPr>
              <a:tblGrid>
                <a:gridCol w="1269050"/>
                <a:gridCol w="738300"/>
                <a:gridCol w="827000"/>
                <a:gridCol w="1180350"/>
              </a:tblGrid>
              <a:tr h="393600">
                <a:tc>
                  <a:txBody>
                    <a:bodyPr/>
                    <a:lstStyle/>
                    <a:p>
                      <a:pPr indent="0" lvl="0" marL="0" rtl="0" algn="l">
                        <a:spcBef>
                          <a:spcPts val="0"/>
                        </a:spcBef>
                        <a:spcAft>
                          <a:spcPts val="0"/>
                        </a:spcAft>
                        <a:buNone/>
                      </a:pPr>
                      <a:r>
                        <a:rPr lang="fr" sz="1200"/>
                        <a:t>entrée</a:t>
                      </a:r>
                      <a:r>
                        <a:rPr lang="fr" sz="1200"/>
                        <a:t> de la file</a:t>
                      </a:r>
                      <a:endParaRPr sz="1200"/>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fr" sz="1200"/>
                        <a:t>sortie </a:t>
                      </a:r>
                      <a:r>
                        <a:rPr lang="fr" sz="1200"/>
                        <a:t>de la file</a:t>
                      </a:r>
                      <a:endParaRPr/>
                    </a:p>
                  </a:txBody>
                  <a:tcPr marT="91425" marB="91425" marR="91425" marL="91425"/>
                </a:tc>
              </a:tr>
            </a:tbl>
          </a:graphicData>
        </a:graphic>
      </p:graphicFrame>
      <p:cxnSp>
        <p:nvCxnSpPr>
          <p:cNvPr id="443" name="Google Shape;443;p49"/>
          <p:cNvCxnSpPr/>
          <p:nvPr/>
        </p:nvCxnSpPr>
        <p:spPr>
          <a:xfrm>
            <a:off x="1296075" y="2895775"/>
            <a:ext cx="1255200" cy="4500"/>
          </a:xfrm>
          <a:prstGeom prst="straightConnector1">
            <a:avLst/>
          </a:prstGeom>
          <a:noFill/>
          <a:ln cap="flat" cmpd="sng" w="9525">
            <a:solidFill>
              <a:schemeClr val="dk2"/>
            </a:solidFill>
            <a:prstDash val="solid"/>
            <a:round/>
            <a:headEnd len="med" w="med" type="none"/>
            <a:tailEnd len="med" w="med" type="triangle"/>
          </a:ln>
        </p:spPr>
      </p:cxnSp>
      <p:cxnSp>
        <p:nvCxnSpPr>
          <p:cNvPr id="444" name="Google Shape;444;p49"/>
          <p:cNvCxnSpPr/>
          <p:nvPr/>
        </p:nvCxnSpPr>
        <p:spPr>
          <a:xfrm rot="10800000">
            <a:off x="1277825" y="3104225"/>
            <a:ext cx="1269000" cy="0"/>
          </a:xfrm>
          <a:prstGeom prst="straightConnector1">
            <a:avLst/>
          </a:prstGeom>
          <a:noFill/>
          <a:ln cap="flat" cmpd="sng" w="9525">
            <a:solidFill>
              <a:schemeClr val="dk2"/>
            </a:solidFill>
            <a:prstDash val="solid"/>
            <a:round/>
            <a:headEnd len="med" w="med" type="none"/>
            <a:tailEnd len="med" w="med" type="triangle"/>
          </a:ln>
        </p:spPr>
      </p:cxnSp>
      <p:cxnSp>
        <p:nvCxnSpPr>
          <p:cNvPr id="445" name="Google Shape;445;p49"/>
          <p:cNvCxnSpPr/>
          <p:nvPr/>
        </p:nvCxnSpPr>
        <p:spPr>
          <a:xfrm flipH="1" rot="10800000">
            <a:off x="1332325" y="4214550"/>
            <a:ext cx="1228200" cy="9000"/>
          </a:xfrm>
          <a:prstGeom prst="straightConnector1">
            <a:avLst/>
          </a:prstGeom>
          <a:noFill/>
          <a:ln cap="flat" cmpd="sng" w="9525">
            <a:solidFill>
              <a:schemeClr val="dk2"/>
            </a:solidFill>
            <a:prstDash val="solid"/>
            <a:round/>
            <a:headEnd len="med" w="med" type="none"/>
            <a:tailEnd len="med" w="med" type="triangle"/>
          </a:ln>
        </p:spPr>
      </p:cxnSp>
      <p:cxnSp>
        <p:nvCxnSpPr>
          <p:cNvPr id="446" name="Google Shape;446;p49"/>
          <p:cNvCxnSpPr/>
          <p:nvPr/>
        </p:nvCxnSpPr>
        <p:spPr>
          <a:xfrm flipH="1" rot="10800000">
            <a:off x="6593650" y="4214525"/>
            <a:ext cx="811200" cy="45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50" name="Shape 450"/>
        <p:cNvGrpSpPr/>
        <p:nvPr/>
      </p:nvGrpSpPr>
      <p:grpSpPr>
        <a:xfrm>
          <a:off x="0" y="0"/>
          <a:ext cx="0" cy="0"/>
          <a:chOff x="0" y="0"/>
          <a:chExt cx="0" cy="0"/>
        </a:xfrm>
      </p:grpSpPr>
      <p:sp>
        <p:nvSpPr>
          <p:cNvPr id="451" name="Google Shape;451;p50"/>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Les piles</a:t>
            </a:r>
            <a:endParaRPr/>
          </a:p>
        </p:txBody>
      </p:sp>
      <p:sp>
        <p:nvSpPr>
          <p:cNvPr id="452" name="Google Shape;452;p50"/>
          <p:cNvSpPr txBox="1"/>
          <p:nvPr>
            <p:ph idx="1" type="body"/>
          </p:nvPr>
        </p:nvSpPr>
        <p:spPr>
          <a:xfrm>
            <a:off x="407850" y="1990725"/>
            <a:ext cx="40974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Voici les opérations que l'on peut réaliser sur une pile :</a:t>
            </a:r>
            <a:br>
              <a:rPr lang="fr"/>
            </a:br>
            <a:r>
              <a:rPr lang="fr"/>
              <a:t>- savoir si une pile est vide </a:t>
            </a:r>
            <a:r>
              <a:rPr b="1" lang="fr">
                <a:latin typeface="Source Code Pro"/>
                <a:ea typeface="Source Code Pro"/>
                <a:cs typeface="Source Code Pro"/>
                <a:sym typeface="Source Code Pro"/>
              </a:rPr>
              <a:t>pile_vide</a:t>
            </a:r>
            <a:br>
              <a:rPr lang="fr"/>
            </a:br>
            <a:r>
              <a:rPr lang="fr"/>
              <a:t>- empiler un nouvel élément sur la pile </a:t>
            </a:r>
            <a:r>
              <a:rPr b="1" lang="fr">
                <a:latin typeface="Source Code Pro"/>
                <a:ea typeface="Source Code Pro"/>
                <a:cs typeface="Source Code Pro"/>
                <a:sym typeface="Source Code Pro"/>
              </a:rPr>
              <a:t>push</a:t>
            </a:r>
            <a:br>
              <a:rPr lang="fr"/>
            </a:br>
            <a:r>
              <a:rPr lang="fr"/>
              <a:t>- </a:t>
            </a:r>
            <a:r>
              <a:rPr lang="fr"/>
              <a:t>dépiler: </a:t>
            </a:r>
            <a:r>
              <a:rPr lang="fr"/>
              <a:t>récupérer l'élément au sommet de la pile et le supprimer </a:t>
            </a:r>
            <a:r>
              <a:rPr b="1" lang="fr">
                <a:latin typeface="Source Code Pro"/>
                <a:ea typeface="Source Code Pro"/>
                <a:cs typeface="Source Code Pro"/>
                <a:sym typeface="Source Code Pro"/>
              </a:rPr>
              <a:t>pop</a:t>
            </a:r>
            <a:br>
              <a:rPr lang="fr"/>
            </a:br>
            <a:r>
              <a:rPr lang="fr"/>
              <a:t>- accéder à l'élément situé au sommet de la pile sans le supprimer </a:t>
            </a:r>
            <a:r>
              <a:rPr b="1" lang="fr">
                <a:latin typeface="Source Code Pro"/>
                <a:ea typeface="Source Code Pro"/>
                <a:cs typeface="Source Code Pro"/>
                <a:sym typeface="Source Code Pro"/>
              </a:rPr>
              <a:t>sommet</a:t>
            </a:r>
            <a:br>
              <a:rPr lang="fr"/>
            </a:br>
            <a:r>
              <a:rPr lang="fr"/>
              <a:t>- </a:t>
            </a:r>
            <a:r>
              <a:rPr lang="fr"/>
              <a:t>connaître</a:t>
            </a:r>
            <a:r>
              <a:rPr lang="fr"/>
              <a:t> le nombre d'éléments présents dans la pile </a:t>
            </a:r>
            <a:r>
              <a:rPr b="1" lang="fr">
                <a:latin typeface="Source Code Pro"/>
                <a:ea typeface="Source Code Pro"/>
                <a:cs typeface="Source Code Pro"/>
                <a:sym typeface="Source Code Pro"/>
              </a:rPr>
              <a:t>taille</a:t>
            </a:r>
            <a:br>
              <a:rPr lang="fr"/>
            </a:br>
            <a:endParaRPr/>
          </a:p>
          <a:p>
            <a:pPr indent="0" lvl="0" marL="0" rtl="0" algn="l">
              <a:spcBef>
                <a:spcPts val="1200"/>
              </a:spcBef>
              <a:spcAft>
                <a:spcPts val="1200"/>
              </a:spcAft>
              <a:buNone/>
            </a:pPr>
            <a:r>
              <a:t/>
            </a:r>
            <a:endParaRPr/>
          </a:p>
        </p:txBody>
      </p:sp>
      <p:sp>
        <p:nvSpPr>
          <p:cNvPr id="453" name="Google Shape;453;p5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454" name="Google Shape;454;p50"/>
          <p:cNvSpPr txBox="1"/>
          <p:nvPr>
            <p:ph idx="2" type="body"/>
          </p:nvPr>
        </p:nvSpPr>
        <p:spPr>
          <a:xfrm>
            <a:off x="4638675" y="512077"/>
            <a:ext cx="4071300" cy="39447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935"/>
              <a:buNone/>
            </a:pPr>
            <a:r>
              <a:rPr lang="fr" sz="1305"/>
              <a:t>Exemples :</a:t>
            </a:r>
            <a:endParaRPr sz="1305"/>
          </a:p>
          <a:p>
            <a:pPr indent="0" lvl="0" marL="0" rtl="0" algn="l">
              <a:lnSpc>
                <a:spcPct val="95000"/>
              </a:lnSpc>
              <a:spcBef>
                <a:spcPts val="1200"/>
              </a:spcBef>
              <a:spcAft>
                <a:spcPts val="1200"/>
              </a:spcAft>
              <a:buSzPts val="935"/>
              <a:buNone/>
            </a:pPr>
            <a:r>
              <a:rPr lang="fr" sz="1305"/>
              <a:t>Soit une pile P composée des éléments suivants : 12, 14, 8, 7, 19 et 22 (le sommet de la pile est 22)</a:t>
            </a:r>
            <a:br>
              <a:rPr lang="fr" sz="1305"/>
            </a:br>
            <a:br>
              <a:rPr lang="fr" sz="1305"/>
            </a:br>
            <a:r>
              <a:rPr lang="fr" sz="1305"/>
              <a:t>- </a:t>
            </a:r>
            <a:r>
              <a:rPr b="1" lang="fr" sz="1305">
                <a:latin typeface="Source Code Pro"/>
                <a:ea typeface="Source Code Pro"/>
                <a:cs typeface="Source Code Pro"/>
                <a:sym typeface="Source Code Pro"/>
              </a:rPr>
              <a:t>pop</a:t>
            </a:r>
            <a:r>
              <a:rPr lang="fr" sz="1305"/>
              <a:t>(P) renvoie 22 et la pile P est maintenant composée des éléments suivants : 12, 14, 8, 7 et 19 et le nouveau sommet de la pile est 19</a:t>
            </a:r>
            <a:br>
              <a:rPr lang="fr" sz="1305"/>
            </a:br>
            <a:br>
              <a:rPr lang="fr" sz="1305"/>
            </a:br>
            <a:r>
              <a:rPr lang="fr" sz="1305"/>
              <a:t>- </a:t>
            </a:r>
            <a:r>
              <a:rPr b="1" lang="fr" sz="1305">
                <a:latin typeface="Source Code Pro"/>
                <a:ea typeface="Source Code Pro"/>
                <a:cs typeface="Source Code Pro"/>
                <a:sym typeface="Source Code Pro"/>
              </a:rPr>
              <a:t>push</a:t>
            </a:r>
            <a:r>
              <a:rPr lang="fr" sz="1305"/>
              <a:t>(P,42) la pile P est maintenant composée des éléments suivants : 12, 14, 8, 7, 19, 22 et 42</a:t>
            </a:r>
            <a:br>
              <a:rPr lang="fr" sz="1305"/>
            </a:br>
            <a:br>
              <a:rPr lang="fr" sz="1305"/>
            </a:br>
            <a:r>
              <a:rPr lang="fr" sz="1305"/>
              <a:t>- </a:t>
            </a:r>
            <a:r>
              <a:rPr b="1" lang="fr" sz="1305">
                <a:latin typeface="Source Code Pro"/>
                <a:ea typeface="Source Code Pro"/>
                <a:cs typeface="Source Code Pro"/>
                <a:sym typeface="Source Code Pro"/>
              </a:rPr>
              <a:t>sommet</a:t>
            </a:r>
            <a:r>
              <a:rPr lang="fr" sz="1305"/>
              <a:t>(P) renvoie 22, la pile P n'est pas modifiée</a:t>
            </a:r>
            <a:br>
              <a:rPr lang="fr" sz="1305"/>
            </a:br>
            <a:br>
              <a:rPr lang="fr" sz="1305"/>
            </a:br>
            <a:r>
              <a:rPr lang="fr" sz="1305"/>
              <a:t>- si on applique </a:t>
            </a:r>
            <a:r>
              <a:rPr b="1" lang="fr" sz="1305">
                <a:latin typeface="Source Code Pro"/>
                <a:ea typeface="Source Code Pro"/>
                <a:cs typeface="Source Code Pro"/>
                <a:sym typeface="Source Code Pro"/>
              </a:rPr>
              <a:t>pop</a:t>
            </a:r>
            <a:r>
              <a:rPr lang="fr" sz="1305"/>
              <a:t>(P) 6 fois de suite, </a:t>
            </a:r>
            <a:r>
              <a:rPr b="1" lang="fr" sz="1305">
                <a:latin typeface="Source Code Pro"/>
                <a:ea typeface="Source Code Pro"/>
                <a:cs typeface="Source Code Pro"/>
                <a:sym typeface="Source Code Pro"/>
              </a:rPr>
              <a:t>pile_vide</a:t>
            </a:r>
            <a:r>
              <a:rPr lang="fr" sz="1305"/>
              <a:t>(P) renvoie vrai</a:t>
            </a:r>
            <a:br>
              <a:rPr lang="fr" sz="1305"/>
            </a:br>
            <a:br>
              <a:rPr lang="fr" sz="1305"/>
            </a:br>
            <a:r>
              <a:rPr lang="fr" sz="1305"/>
              <a:t>- Après avoir appliqué </a:t>
            </a:r>
            <a:r>
              <a:rPr b="1" lang="fr" sz="1305">
                <a:latin typeface="Source Code Pro"/>
                <a:ea typeface="Source Code Pro"/>
                <a:cs typeface="Source Code Pro"/>
                <a:sym typeface="Source Code Pro"/>
              </a:rPr>
              <a:t>pop</a:t>
            </a:r>
            <a:r>
              <a:rPr lang="fr" sz="1305"/>
              <a:t>(P) une fois, </a:t>
            </a:r>
            <a:r>
              <a:rPr b="1" lang="fr" sz="1305">
                <a:latin typeface="Source Code Pro"/>
                <a:ea typeface="Source Code Pro"/>
                <a:cs typeface="Source Code Pro"/>
                <a:sym typeface="Source Code Pro"/>
              </a:rPr>
              <a:t>taille</a:t>
            </a:r>
            <a:r>
              <a:rPr lang="fr" sz="1305"/>
              <a:t>(P) renvoie 5</a:t>
            </a:r>
            <a:endParaRPr sz="1305"/>
          </a:p>
        </p:txBody>
      </p:sp>
      <p:graphicFrame>
        <p:nvGraphicFramePr>
          <p:cNvPr id="455" name="Google Shape;455;p50"/>
          <p:cNvGraphicFramePr/>
          <p:nvPr/>
        </p:nvGraphicFramePr>
        <p:xfrm>
          <a:off x="952500" y="4343475"/>
          <a:ext cx="3000000" cy="3000000"/>
        </p:xfrm>
        <a:graphic>
          <a:graphicData uri="http://schemas.openxmlformats.org/drawingml/2006/table">
            <a:tbl>
              <a:tblPr>
                <a:noFill/>
                <a:tableStyleId>{B0807A98-6E83-452C-9436-AD6BA0F79237}</a:tableStyleId>
              </a:tblPr>
              <a:tblGrid>
                <a:gridCol w="1206500"/>
                <a:gridCol w="1206500"/>
                <a:gridCol w="1206500"/>
                <a:gridCol w="1206500"/>
                <a:gridCol w="1206500"/>
                <a:gridCol w="1206500"/>
              </a:tblGrid>
              <a:tr h="381000">
                <a:tc>
                  <a:txBody>
                    <a:bodyPr/>
                    <a:lstStyle/>
                    <a:p>
                      <a:pPr indent="0" lvl="0" marL="0" rtl="0" algn="l">
                        <a:spcBef>
                          <a:spcPts val="0"/>
                        </a:spcBef>
                        <a:spcAft>
                          <a:spcPts val="0"/>
                        </a:spcAft>
                        <a:buNone/>
                      </a:pPr>
                      <a:r>
                        <a:rPr lang="fr"/>
                        <a:t>22</a:t>
                      </a:r>
                      <a:endParaRPr/>
                    </a:p>
                  </a:txBody>
                  <a:tcPr marT="91425" marB="91425" marR="91425" marL="91425"/>
                </a:tc>
                <a:tc>
                  <a:txBody>
                    <a:bodyPr/>
                    <a:lstStyle/>
                    <a:p>
                      <a:pPr indent="0" lvl="0" marL="0" rtl="0" algn="l">
                        <a:spcBef>
                          <a:spcPts val="0"/>
                        </a:spcBef>
                        <a:spcAft>
                          <a:spcPts val="0"/>
                        </a:spcAft>
                        <a:buNone/>
                      </a:pPr>
                      <a:r>
                        <a:rPr lang="fr"/>
                        <a:t>19</a:t>
                      </a:r>
                      <a:endParaRPr/>
                    </a:p>
                  </a:txBody>
                  <a:tcPr marT="91425" marB="91425" marR="91425" marL="91425"/>
                </a:tc>
                <a:tc>
                  <a:txBody>
                    <a:bodyPr/>
                    <a:lstStyle/>
                    <a:p>
                      <a:pPr indent="0" lvl="0" marL="0" rtl="0" algn="l">
                        <a:spcBef>
                          <a:spcPts val="0"/>
                        </a:spcBef>
                        <a:spcAft>
                          <a:spcPts val="0"/>
                        </a:spcAft>
                        <a:buNone/>
                      </a:pPr>
                      <a:r>
                        <a:rPr lang="fr"/>
                        <a:t>8</a:t>
                      </a:r>
                      <a:endParaRPr/>
                    </a:p>
                  </a:txBody>
                  <a:tcPr marT="91425" marB="91425" marR="91425" marL="91425"/>
                </a:tc>
                <a:tc>
                  <a:txBody>
                    <a:bodyPr/>
                    <a:lstStyle/>
                    <a:p>
                      <a:pPr indent="0" lvl="0" marL="0" rtl="0" algn="l">
                        <a:spcBef>
                          <a:spcPts val="0"/>
                        </a:spcBef>
                        <a:spcAft>
                          <a:spcPts val="0"/>
                        </a:spcAft>
                        <a:buNone/>
                      </a:pPr>
                      <a:r>
                        <a:rPr lang="fr"/>
                        <a:t>7</a:t>
                      </a:r>
                      <a:endParaRPr/>
                    </a:p>
                  </a:txBody>
                  <a:tcPr marT="91425" marB="91425" marR="91425" marL="91425"/>
                </a:tc>
                <a:tc>
                  <a:txBody>
                    <a:bodyPr/>
                    <a:lstStyle/>
                    <a:p>
                      <a:pPr indent="0" lvl="0" marL="0" rtl="0" algn="l">
                        <a:spcBef>
                          <a:spcPts val="0"/>
                        </a:spcBef>
                        <a:spcAft>
                          <a:spcPts val="0"/>
                        </a:spcAft>
                        <a:buNone/>
                      </a:pPr>
                      <a:r>
                        <a:rPr lang="fr"/>
                        <a:t>14</a:t>
                      </a:r>
                      <a:endParaRPr/>
                    </a:p>
                  </a:txBody>
                  <a:tcPr marT="91425" marB="91425" marR="91425" marL="91425"/>
                </a:tc>
                <a:tc>
                  <a:txBody>
                    <a:bodyPr/>
                    <a:lstStyle/>
                    <a:p>
                      <a:pPr indent="0" lvl="0" marL="0" rtl="0" algn="l">
                        <a:spcBef>
                          <a:spcPts val="0"/>
                        </a:spcBef>
                        <a:spcAft>
                          <a:spcPts val="0"/>
                        </a:spcAft>
                        <a:buNone/>
                      </a:pPr>
                      <a:r>
                        <a:rPr lang="fr"/>
                        <a:t>12</a:t>
                      </a:r>
                      <a:endParaRPr/>
                    </a:p>
                  </a:txBody>
                  <a:tcPr marT="91425" marB="91425" marR="91425" marL="91425"/>
                </a:tc>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59" name="Shape 459"/>
        <p:cNvGrpSpPr/>
        <p:nvPr/>
      </p:nvGrpSpPr>
      <p:grpSpPr>
        <a:xfrm>
          <a:off x="0" y="0"/>
          <a:ext cx="0" cy="0"/>
          <a:chOff x="0" y="0"/>
          <a:chExt cx="0" cy="0"/>
        </a:xfrm>
      </p:grpSpPr>
      <p:sp>
        <p:nvSpPr>
          <p:cNvPr id="460" name="Google Shape;460;p5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Les files</a:t>
            </a:r>
            <a:endParaRPr/>
          </a:p>
        </p:txBody>
      </p:sp>
      <p:sp>
        <p:nvSpPr>
          <p:cNvPr id="461" name="Google Shape;461;p51"/>
          <p:cNvSpPr txBox="1"/>
          <p:nvPr>
            <p:ph idx="1" type="body"/>
          </p:nvPr>
        </p:nvSpPr>
        <p:spPr>
          <a:xfrm>
            <a:off x="407850" y="1990725"/>
            <a:ext cx="40974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Voici les opérations que l'on peut réaliser sur une file :</a:t>
            </a:r>
            <a:br>
              <a:rPr lang="fr"/>
            </a:br>
            <a:r>
              <a:rPr lang="fr"/>
              <a:t>- </a:t>
            </a:r>
            <a:r>
              <a:rPr lang="fr"/>
              <a:t>savoir si une file est vide </a:t>
            </a:r>
            <a:r>
              <a:rPr b="1" lang="fr">
                <a:latin typeface="Source Code Pro"/>
                <a:ea typeface="Source Code Pro"/>
                <a:cs typeface="Source Code Pro"/>
                <a:sym typeface="Source Code Pro"/>
              </a:rPr>
              <a:t>file_vide</a:t>
            </a:r>
            <a:br>
              <a:rPr lang="fr"/>
            </a:br>
            <a:r>
              <a:rPr lang="fr"/>
              <a:t>- ajouter un nouvel élément à la file </a:t>
            </a:r>
            <a:r>
              <a:rPr b="1" lang="fr">
                <a:latin typeface="Source Code Pro"/>
                <a:ea typeface="Source Code Pro"/>
                <a:cs typeface="Source Code Pro"/>
                <a:sym typeface="Source Code Pro"/>
              </a:rPr>
              <a:t>ajout</a:t>
            </a:r>
            <a:br>
              <a:rPr lang="fr"/>
            </a:br>
            <a:r>
              <a:rPr lang="fr"/>
              <a:t>- récupérer l'élément situé en bout de file et le supprimer </a:t>
            </a:r>
            <a:r>
              <a:rPr b="1" lang="fr">
                <a:latin typeface="Source Code Pro"/>
                <a:ea typeface="Source Code Pro"/>
                <a:cs typeface="Source Code Pro"/>
                <a:sym typeface="Source Code Pro"/>
              </a:rPr>
              <a:t>retire</a:t>
            </a:r>
            <a:br>
              <a:rPr lang="fr"/>
            </a:br>
            <a:r>
              <a:rPr lang="fr"/>
              <a:t>- accéder à l'élément situé en bout de file sans le supprimer de la file </a:t>
            </a:r>
            <a:r>
              <a:rPr b="1" lang="fr">
                <a:latin typeface="Source Code Pro"/>
                <a:ea typeface="Source Code Pro"/>
                <a:cs typeface="Source Code Pro"/>
                <a:sym typeface="Source Code Pro"/>
              </a:rPr>
              <a:t>premier</a:t>
            </a:r>
            <a:br>
              <a:rPr lang="fr"/>
            </a:br>
            <a:r>
              <a:rPr lang="fr"/>
              <a:t>- connaître le nombre d'éléments présents dans la file </a:t>
            </a:r>
            <a:r>
              <a:rPr b="1" lang="fr">
                <a:latin typeface="Source Code Pro"/>
                <a:ea typeface="Source Code Pro"/>
                <a:cs typeface="Source Code Pro"/>
                <a:sym typeface="Source Code Pro"/>
              </a:rPr>
              <a:t>taille</a:t>
            </a:r>
            <a:endParaRPr b="1">
              <a:latin typeface="Source Code Pro"/>
              <a:ea typeface="Source Code Pro"/>
              <a:cs typeface="Source Code Pro"/>
              <a:sym typeface="Source Code Pro"/>
            </a:endParaRPr>
          </a:p>
          <a:p>
            <a:pPr indent="0" lvl="0" marL="0" rtl="0" algn="l">
              <a:spcBef>
                <a:spcPts val="1200"/>
              </a:spcBef>
              <a:spcAft>
                <a:spcPts val="0"/>
              </a:spcAft>
              <a:buNone/>
            </a:pPr>
            <a:br>
              <a:rPr lang="fr"/>
            </a:br>
            <a:endParaRPr/>
          </a:p>
          <a:p>
            <a:pPr indent="0" lvl="0" marL="0" rtl="0" algn="l">
              <a:spcBef>
                <a:spcPts val="1200"/>
              </a:spcBef>
              <a:spcAft>
                <a:spcPts val="1200"/>
              </a:spcAft>
              <a:buNone/>
            </a:pPr>
            <a:r>
              <a:t/>
            </a:r>
            <a:endParaRPr/>
          </a:p>
        </p:txBody>
      </p:sp>
      <p:sp>
        <p:nvSpPr>
          <p:cNvPr id="462" name="Google Shape;462;p5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463" name="Google Shape;463;p51"/>
          <p:cNvSpPr txBox="1"/>
          <p:nvPr>
            <p:ph idx="2" type="body"/>
          </p:nvPr>
        </p:nvSpPr>
        <p:spPr>
          <a:xfrm>
            <a:off x="4638675" y="512077"/>
            <a:ext cx="4071300" cy="39447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935"/>
              <a:buNone/>
            </a:pPr>
            <a:r>
              <a:rPr lang="fr" sz="1305"/>
              <a:t>Exemples :</a:t>
            </a:r>
            <a:endParaRPr sz="1305"/>
          </a:p>
          <a:p>
            <a:pPr indent="0" lvl="0" marL="0" rtl="0" algn="l">
              <a:lnSpc>
                <a:spcPct val="95000"/>
              </a:lnSpc>
              <a:spcBef>
                <a:spcPts val="1200"/>
              </a:spcBef>
              <a:spcAft>
                <a:spcPts val="1200"/>
              </a:spcAft>
              <a:buSzPts val="935"/>
              <a:buNone/>
            </a:pPr>
            <a:r>
              <a:rPr lang="fr" sz="1305"/>
              <a:t>Soit une file F composée des éléments suivants : 12, 14, 8, 7, 19 et 22 (le 1er entré est 22)</a:t>
            </a:r>
            <a:br>
              <a:rPr lang="fr" sz="1305"/>
            </a:br>
            <a:br>
              <a:rPr lang="fr" sz="1305"/>
            </a:br>
            <a:r>
              <a:rPr lang="fr" sz="1305"/>
              <a:t>- </a:t>
            </a:r>
            <a:r>
              <a:rPr b="1" lang="fr" sz="1305">
                <a:latin typeface="Source Code Pro"/>
                <a:ea typeface="Source Code Pro"/>
                <a:cs typeface="Source Code Pro"/>
                <a:sym typeface="Source Code Pro"/>
              </a:rPr>
              <a:t>retire</a:t>
            </a:r>
            <a:r>
              <a:rPr lang="fr" sz="1305"/>
              <a:t>(F) enlève le premier élément entré et la file F est maintenant composée des éléments suivants : 12, 14, 8, 7 et 19 et le nouveau premier entré est 19</a:t>
            </a:r>
            <a:br>
              <a:rPr lang="fr" sz="1305"/>
            </a:br>
            <a:br>
              <a:rPr lang="fr" sz="1305"/>
            </a:br>
            <a:r>
              <a:rPr lang="fr" sz="1305"/>
              <a:t>- </a:t>
            </a:r>
            <a:r>
              <a:rPr b="1" lang="fr" sz="1305">
                <a:latin typeface="Source Code Pro"/>
                <a:ea typeface="Source Code Pro"/>
                <a:cs typeface="Source Code Pro"/>
                <a:sym typeface="Source Code Pro"/>
              </a:rPr>
              <a:t>ajout</a:t>
            </a:r>
            <a:r>
              <a:rPr lang="fr" sz="1305"/>
              <a:t>(F,42) la pile P est maintenant composée des éléments suivants : 42 puis 12, 14, 8, 7, 19, 22</a:t>
            </a:r>
            <a:br>
              <a:rPr lang="fr" sz="1305"/>
            </a:br>
            <a:br>
              <a:rPr lang="fr" sz="1305"/>
            </a:br>
            <a:r>
              <a:rPr lang="fr" sz="1305"/>
              <a:t>- </a:t>
            </a:r>
            <a:r>
              <a:rPr b="1" lang="fr" sz="1305">
                <a:latin typeface="Source Code Pro"/>
                <a:ea typeface="Source Code Pro"/>
                <a:cs typeface="Source Code Pro"/>
                <a:sym typeface="Source Code Pro"/>
              </a:rPr>
              <a:t>premier</a:t>
            </a:r>
            <a:r>
              <a:rPr lang="fr" sz="1305"/>
              <a:t>(F) renvoie 22, la pile F n'est pas modifiée</a:t>
            </a:r>
            <a:br>
              <a:rPr lang="fr" sz="1305"/>
            </a:br>
            <a:br>
              <a:rPr lang="fr" sz="1305"/>
            </a:br>
            <a:r>
              <a:rPr lang="fr" sz="1305"/>
              <a:t>- si on applique </a:t>
            </a:r>
            <a:r>
              <a:rPr b="1" lang="fr" sz="1305">
                <a:latin typeface="Source Code Pro"/>
                <a:ea typeface="Source Code Pro"/>
                <a:cs typeface="Source Code Pro"/>
                <a:sym typeface="Source Code Pro"/>
              </a:rPr>
              <a:t>retire</a:t>
            </a:r>
            <a:r>
              <a:rPr lang="fr" sz="1305"/>
              <a:t>(F) 6 fois de suite, </a:t>
            </a:r>
            <a:r>
              <a:rPr b="1" lang="fr" sz="1305">
                <a:latin typeface="Source Code Pro"/>
                <a:ea typeface="Source Code Pro"/>
                <a:cs typeface="Source Code Pro"/>
                <a:sym typeface="Source Code Pro"/>
              </a:rPr>
              <a:t>pile_vide</a:t>
            </a:r>
            <a:r>
              <a:rPr lang="fr" sz="1305"/>
              <a:t>(F) renvoie vrai</a:t>
            </a:r>
            <a:br>
              <a:rPr lang="fr" sz="1305"/>
            </a:br>
            <a:br>
              <a:rPr lang="fr" sz="1305"/>
            </a:br>
            <a:r>
              <a:rPr lang="fr" sz="1305"/>
              <a:t>- Après avoir appliqué </a:t>
            </a:r>
            <a:r>
              <a:rPr b="1" lang="fr" sz="1305">
                <a:latin typeface="Source Code Pro"/>
                <a:ea typeface="Source Code Pro"/>
                <a:cs typeface="Source Code Pro"/>
                <a:sym typeface="Source Code Pro"/>
              </a:rPr>
              <a:t>retire</a:t>
            </a:r>
            <a:r>
              <a:rPr lang="fr" sz="1305"/>
              <a:t>(F) une fois, </a:t>
            </a:r>
            <a:r>
              <a:rPr b="1" lang="fr" sz="1305">
                <a:latin typeface="Source Code Pro"/>
                <a:ea typeface="Source Code Pro"/>
                <a:cs typeface="Source Code Pro"/>
                <a:sym typeface="Source Code Pro"/>
              </a:rPr>
              <a:t>taille</a:t>
            </a:r>
            <a:r>
              <a:rPr lang="fr" sz="1305"/>
              <a:t>(F) renvoie 5</a:t>
            </a:r>
            <a:endParaRPr sz="1305"/>
          </a:p>
        </p:txBody>
      </p:sp>
      <p:graphicFrame>
        <p:nvGraphicFramePr>
          <p:cNvPr id="464" name="Google Shape;464;p51"/>
          <p:cNvGraphicFramePr/>
          <p:nvPr/>
        </p:nvGraphicFramePr>
        <p:xfrm>
          <a:off x="952500" y="4343475"/>
          <a:ext cx="3000000" cy="3000000"/>
        </p:xfrm>
        <a:graphic>
          <a:graphicData uri="http://schemas.openxmlformats.org/drawingml/2006/table">
            <a:tbl>
              <a:tblPr>
                <a:noFill/>
                <a:tableStyleId>{B0807A98-6E83-452C-9436-AD6BA0F79237}</a:tableStyleId>
              </a:tblPr>
              <a:tblGrid>
                <a:gridCol w="1206500"/>
                <a:gridCol w="1206500"/>
                <a:gridCol w="1206500"/>
                <a:gridCol w="1206500"/>
                <a:gridCol w="1206500"/>
                <a:gridCol w="1206500"/>
              </a:tblGrid>
              <a:tr h="381000">
                <a:tc>
                  <a:txBody>
                    <a:bodyPr/>
                    <a:lstStyle/>
                    <a:p>
                      <a:pPr indent="0" lvl="0" marL="0" rtl="0" algn="l">
                        <a:spcBef>
                          <a:spcPts val="0"/>
                        </a:spcBef>
                        <a:spcAft>
                          <a:spcPts val="0"/>
                        </a:spcAft>
                        <a:buNone/>
                      </a:pPr>
                      <a:r>
                        <a:rPr lang="fr"/>
                        <a:t>12</a:t>
                      </a:r>
                      <a:endParaRPr/>
                    </a:p>
                  </a:txBody>
                  <a:tcPr marT="91425" marB="91425" marR="91425" marL="91425"/>
                </a:tc>
                <a:tc>
                  <a:txBody>
                    <a:bodyPr/>
                    <a:lstStyle/>
                    <a:p>
                      <a:pPr indent="0" lvl="0" marL="0" rtl="0" algn="l">
                        <a:spcBef>
                          <a:spcPts val="0"/>
                        </a:spcBef>
                        <a:spcAft>
                          <a:spcPts val="0"/>
                        </a:spcAft>
                        <a:buNone/>
                      </a:pPr>
                      <a:r>
                        <a:rPr lang="fr"/>
                        <a:t>14</a:t>
                      </a:r>
                      <a:endParaRPr/>
                    </a:p>
                  </a:txBody>
                  <a:tcPr marT="91425" marB="91425" marR="91425" marL="91425"/>
                </a:tc>
                <a:tc>
                  <a:txBody>
                    <a:bodyPr/>
                    <a:lstStyle/>
                    <a:p>
                      <a:pPr indent="0" lvl="0" marL="0" rtl="0" algn="l">
                        <a:spcBef>
                          <a:spcPts val="0"/>
                        </a:spcBef>
                        <a:spcAft>
                          <a:spcPts val="0"/>
                        </a:spcAft>
                        <a:buNone/>
                      </a:pPr>
                      <a:r>
                        <a:rPr lang="fr"/>
                        <a:t>8</a:t>
                      </a:r>
                      <a:endParaRPr/>
                    </a:p>
                  </a:txBody>
                  <a:tcPr marT="91425" marB="91425" marR="91425" marL="91425"/>
                </a:tc>
                <a:tc>
                  <a:txBody>
                    <a:bodyPr/>
                    <a:lstStyle/>
                    <a:p>
                      <a:pPr indent="0" lvl="0" marL="0" rtl="0" algn="l">
                        <a:spcBef>
                          <a:spcPts val="0"/>
                        </a:spcBef>
                        <a:spcAft>
                          <a:spcPts val="0"/>
                        </a:spcAft>
                        <a:buNone/>
                      </a:pPr>
                      <a:r>
                        <a:rPr lang="fr"/>
                        <a:t>7</a:t>
                      </a:r>
                      <a:endParaRPr/>
                    </a:p>
                  </a:txBody>
                  <a:tcPr marT="91425" marB="91425" marR="91425" marL="91425"/>
                </a:tc>
                <a:tc>
                  <a:txBody>
                    <a:bodyPr/>
                    <a:lstStyle/>
                    <a:p>
                      <a:pPr indent="0" lvl="0" marL="0" rtl="0" algn="l">
                        <a:spcBef>
                          <a:spcPts val="0"/>
                        </a:spcBef>
                        <a:spcAft>
                          <a:spcPts val="0"/>
                        </a:spcAft>
                        <a:buNone/>
                      </a:pPr>
                      <a:r>
                        <a:rPr lang="fr"/>
                        <a:t>19</a:t>
                      </a:r>
                      <a:endParaRPr/>
                    </a:p>
                  </a:txBody>
                  <a:tcPr marT="91425" marB="91425" marR="91425" marL="91425"/>
                </a:tc>
                <a:tc>
                  <a:txBody>
                    <a:bodyPr/>
                    <a:lstStyle/>
                    <a:p>
                      <a:pPr indent="0" lvl="0" marL="0" rtl="0" algn="l">
                        <a:spcBef>
                          <a:spcPts val="0"/>
                        </a:spcBef>
                        <a:spcAft>
                          <a:spcPts val="0"/>
                        </a:spcAft>
                        <a:buNone/>
                      </a:pPr>
                      <a:r>
                        <a:rPr lang="fr"/>
                        <a:t>22</a:t>
                      </a:r>
                      <a:endParaRPr/>
                    </a:p>
                  </a:txBody>
                  <a:tcPr marT="91425" marB="91425" marR="91425" marL="91425"/>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819150" y="845600"/>
            <a:ext cx="4094400" cy="13830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fr"/>
              <a:t>Exemple de difficulté pour exprimer son raisonnement </a:t>
            </a:r>
            <a:endParaRPr/>
          </a:p>
        </p:txBody>
      </p:sp>
      <p:sp>
        <p:nvSpPr>
          <p:cNvPr id="153" name="Google Shape;153;p16"/>
          <p:cNvSpPr txBox="1"/>
          <p:nvPr>
            <p:ph idx="1" type="body"/>
          </p:nvPr>
        </p:nvSpPr>
        <p:spPr>
          <a:xfrm>
            <a:off x="831900" y="2319050"/>
            <a:ext cx="4094400" cy="21198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fr"/>
              <a:t>acheter 1 bouteille de lait et 6 oeufs</a:t>
            </a:r>
            <a:endParaRPr/>
          </a:p>
          <a:p>
            <a:pPr indent="-298450" lvl="1" marL="914400" rtl="0" algn="l">
              <a:spcBef>
                <a:spcPts val="0"/>
              </a:spcBef>
              <a:spcAft>
                <a:spcPts val="0"/>
              </a:spcAft>
              <a:buSzPts val="1100"/>
              <a:buChar char="-"/>
            </a:pPr>
            <a:r>
              <a:rPr lang="fr"/>
              <a:t>Est-ce une solution possible?  </a:t>
            </a:r>
            <a:endParaRPr/>
          </a:p>
          <a:p>
            <a:pPr indent="0" lvl="0" marL="0" rtl="0" algn="l">
              <a:spcBef>
                <a:spcPts val="1200"/>
              </a:spcBef>
              <a:spcAft>
                <a:spcPts val="0"/>
              </a:spcAft>
              <a:buNone/>
            </a:pPr>
            <a:r>
              <a:rPr lang="fr"/>
              <a:t>→ OUI et non</a:t>
            </a:r>
            <a:endParaRPr/>
          </a:p>
          <a:p>
            <a:pPr indent="0" lvl="0" marL="0" rtl="0" algn="l">
              <a:spcBef>
                <a:spcPts val="1200"/>
              </a:spcBef>
              <a:spcAft>
                <a:spcPts val="1200"/>
              </a:spcAft>
              <a:buNone/>
            </a:pPr>
            <a:r>
              <a:rPr lang="fr"/>
              <a:t>un enfant pourrait comprendre pas un ordinateur </a:t>
            </a:r>
            <a:br>
              <a:rPr lang="fr"/>
            </a:br>
            <a:br>
              <a:rPr lang="fr"/>
            </a:br>
            <a:r>
              <a:rPr lang="fr"/>
              <a:t>Il n’y a pas de ET</a:t>
            </a:r>
            <a:endParaRPr/>
          </a:p>
        </p:txBody>
      </p:sp>
      <p:sp>
        <p:nvSpPr>
          <p:cNvPr id="154" name="Google Shape;154;p1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155" name="Google Shape;155;p16"/>
          <p:cNvPicPr preferRelativeResize="0"/>
          <p:nvPr/>
        </p:nvPicPr>
        <p:blipFill>
          <a:blip r:embed="rId3">
            <a:alphaModFix/>
          </a:blip>
          <a:stretch>
            <a:fillRect/>
          </a:stretch>
        </p:blipFill>
        <p:spPr>
          <a:xfrm>
            <a:off x="5234366" y="845600"/>
            <a:ext cx="3521083" cy="3291972"/>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68" name="Shape 468"/>
        <p:cNvGrpSpPr/>
        <p:nvPr/>
      </p:nvGrpSpPr>
      <p:grpSpPr>
        <a:xfrm>
          <a:off x="0" y="0"/>
          <a:ext cx="0" cy="0"/>
          <a:chOff x="0" y="0"/>
          <a:chExt cx="0" cy="0"/>
        </a:xfrm>
      </p:grpSpPr>
      <p:sp>
        <p:nvSpPr>
          <p:cNvPr id="469" name="Google Shape;469;p52"/>
          <p:cNvSpPr txBox="1"/>
          <p:nvPr>
            <p:ph type="title"/>
          </p:nvPr>
        </p:nvSpPr>
        <p:spPr>
          <a:xfrm>
            <a:off x="819150" y="845600"/>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Imaginons que l’on a une list </a:t>
            </a:r>
            <a:endParaRPr/>
          </a:p>
          <a:p>
            <a:pPr indent="0" lvl="0" marL="0" rtl="0" algn="l">
              <a:spcBef>
                <a:spcPts val="0"/>
              </a:spcBef>
              <a:spcAft>
                <a:spcPts val="0"/>
              </a:spcAft>
              <a:buNone/>
            </a:pPr>
            <a:r>
              <a:rPr lang="fr" sz="2222"/>
              <a:t>(Fonctionne dans le même ordre que les files)</a:t>
            </a:r>
            <a:endParaRPr sz="2222"/>
          </a:p>
        </p:txBody>
      </p:sp>
      <p:sp>
        <p:nvSpPr>
          <p:cNvPr id="470" name="Google Shape;470;p52"/>
          <p:cNvSpPr txBox="1"/>
          <p:nvPr>
            <p:ph idx="1" type="body"/>
          </p:nvPr>
        </p:nvSpPr>
        <p:spPr>
          <a:xfrm>
            <a:off x="819150" y="1990725"/>
            <a:ext cx="3686100" cy="24480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fr"/>
              <a:t>Une liste nommée MaListe a une taille N. Pour accéder à sa taille on utilise la syntaxe java: </a:t>
            </a:r>
            <a:endParaRPr/>
          </a:p>
          <a:p>
            <a:pPr indent="0" lvl="0" marL="0" rtl="0" algn="l">
              <a:spcBef>
                <a:spcPts val="1200"/>
              </a:spcBef>
              <a:spcAft>
                <a:spcPts val="0"/>
              </a:spcAft>
              <a:buNone/>
            </a:pPr>
            <a:r>
              <a:rPr lang="fr"/>
              <a:t>N = </a:t>
            </a:r>
            <a:r>
              <a:rPr lang="fr"/>
              <a:t>MaListe </a:t>
            </a:r>
            <a:r>
              <a:rPr lang="fr"/>
              <a:t>.size()    </a:t>
            </a:r>
            <a:endParaRPr/>
          </a:p>
          <a:p>
            <a:pPr indent="0" lvl="0" marL="0" rtl="0" algn="l">
              <a:spcBef>
                <a:spcPts val="1200"/>
              </a:spcBef>
              <a:spcAft>
                <a:spcPts val="0"/>
              </a:spcAft>
              <a:buNone/>
            </a:pPr>
            <a:r>
              <a:rPr lang="fr"/>
              <a:t>Pour accéder à l’élément “n” de la liste on écrit: </a:t>
            </a:r>
            <a:endParaRPr/>
          </a:p>
          <a:p>
            <a:pPr indent="0" lvl="0" marL="0" rtl="0" algn="l">
              <a:spcBef>
                <a:spcPts val="1200"/>
              </a:spcBef>
              <a:spcAft>
                <a:spcPts val="0"/>
              </a:spcAft>
              <a:buNone/>
            </a:pPr>
            <a:r>
              <a:rPr lang="fr"/>
              <a:t>element_n = </a:t>
            </a:r>
            <a:r>
              <a:rPr lang="fr"/>
              <a:t>MaListe </a:t>
            </a:r>
            <a:r>
              <a:rPr lang="fr"/>
              <a:t>[n]  </a:t>
            </a:r>
            <a:endParaRPr/>
          </a:p>
          <a:p>
            <a:pPr indent="0" lvl="0" marL="0" rtl="0" algn="l">
              <a:spcBef>
                <a:spcPts val="1200"/>
              </a:spcBef>
              <a:spcAft>
                <a:spcPts val="0"/>
              </a:spcAft>
              <a:buNone/>
            </a:pPr>
            <a:r>
              <a:rPr lang="fr"/>
              <a:t>Pour ajouter un élément à la liste: </a:t>
            </a:r>
            <a:endParaRPr/>
          </a:p>
          <a:p>
            <a:pPr indent="0" lvl="0" marL="0" rtl="0" algn="l">
              <a:spcBef>
                <a:spcPts val="1200"/>
              </a:spcBef>
              <a:spcAft>
                <a:spcPts val="1200"/>
              </a:spcAft>
              <a:buNone/>
            </a:pPr>
            <a:r>
              <a:rPr lang="fr"/>
              <a:t>MaListe </a:t>
            </a:r>
            <a:r>
              <a:rPr lang="fr"/>
              <a:t>.add(element) </a:t>
            </a:r>
            <a:endParaRPr/>
          </a:p>
        </p:txBody>
      </p:sp>
      <p:sp>
        <p:nvSpPr>
          <p:cNvPr id="471" name="Google Shape;471;p52"/>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Enlever l’élément à la n^ème position du tableau:</a:t>
            </a:r>
            <a:endParaRPr/>
          </a:p>
          <a:p>
            <a:pPr indent="0" lvl="0" marL="0" rtl="0" algn="l">
              <a:spcBef>
                <a:spcPts val="1200"/>
              </a:spcBef>
              <a:spcAft>
                <a:spcPts val="0"/>
              </a:spcAft>
              <a:buNone/>
            </a:pPr>
            <a:r>
              <a:rPr lang="fr"/>
              <a:t>MaListe.remove(n) </a:t>
            </a:r>
            <a:r>
              <a:rPr lang="fr"/>
              <a:t>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fr"/>
              <a:t>En groupes reproduires les fonctions des</a:t>
            </a:r>
            <a:endParaRPr/>
          </a:p>
          <a:p>
            <a:pPr indent="-311150" lvl="0" marL="457200" rtl="0" algn="l">
              <a:spcBef>
                <a:spcPts val="1200"/>
              </a:spcBef>
              <a:spcAft>
                <a:spcPts val="0"/>
              </a:spcAft>
              <a:buSzPts val="1300"/>
              <a:buChar char="-"/>
            </a:pPr>
            <a:r>
              <a:rPr lang="fr"/>
              <a:t>Files → Groupes A et B</a:t>
            </a:r>
            <a:endParaRPr/>
          </a:p>
          <a:p>
            <a:pPr indent="-311150" lvl="0" marL="457200" rtl="0" algn="l">
              <a:spcBef>
                <a:spcPts val="0"/>
              </a:spcBef>
              <a:spcAft>
                <a:spcPts val="0"/>
              </a:spcAft>
              <a:buSzPts val="1300"/>
              <a:buChar char="-"/>
            </a:pPr>
            <a:r>
              <a:rPr lang="fr"/>
              <a:t>Piles → Groupes C et D </a:t>
            </a:r>
            <a:endParaRPr/>
          </a:p>
        </p:txBody>
      </p:sp>
      <p:sp>
        <p:nvSpPr>
          <p:cNvPr id="472" name="Google Shape;472;p5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473" name="Google Shape;473;p52"/>
          <p:cNvSpPr txBox="1"/>
          <p:nvPr/>
        </p:nvSpPr>
        <p:spPr>
          <a:xfrm>
            <a:off x="7445625" y="1130450"/>
            <a:ext cx="13278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fr" sz="1300" u="sng">
                <a:solidFill>
                  <a:schemeClr val="accent5"/>
                </a:solidFill>
                <a:latin typeface="Calibri"/>
                <a:ea typeface="Calibri"/>
                <a:cs typeface="Calibri"/>
                <a:sym typeface="Calibri"/>
                <a:hlinkClick r:id="rId3">
                  <a:extLst>
                    <a:ext uri="{A12FA001-AC4F-418D-AE19-62706E023703}">
                      <ahyp:hlinkClr val="tx"/>
                    </a:ext>
                  </a:extLst>
                </a:hlinkClick>
              </a:rPr>
              <a:t>list</a:t>
            </a:r>
            <a:r>
              <a:rPr lang="fr"/>
              <a:t>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77" name="Shape 477"/>
        <p:cNvGrpSpPr/>
        <p:nvPr/>
      </p:nvGrpSpPr>
      <p:grpSpPr>
        <a:xfrm>
          <a:off x="0" y="0"/>
          <a:ext cx="0" cy="0"/>
          <a:chOff x="0" y="0"/>
          <a:chExt cx="0" cy="0"/>
        </a:xfrm>
      </p:grpSpPr>
      <p:sp>
        <p:nvSpPr>
          <p:cNvPr id="478" name="Google Shape;478;p53"/>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fr"/>
              <a:t>Complexité algorithmique</a:t>
            </a:r>
            <a:endParaRPr/>
          </a:p>
        </p:txBody>
      </p:sp>
      <p:sp>
        <p:nvSpPr>
          <p:cNvPr id="479" name="Google Shape;479;p5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83" name="Shape 483"/>
        <p:cNvGrpSpPr/>
        <p:nvPr/>
      </p:nvGrpSpPr>
      <p:grpSpPr>
        <a:xfrm>
          <a:off x="0" y="0"/>
          <a:ext cx="0" cy="0"/>
          <a:chOff x="0" y="0"/>
          <a:chExt cx="0" cy="0"/>
        </a:xfrm>
      </p:grpSpPr>
      <p:sp>
        <p:nvSpPr>
          <p:cNvPr id="484" name="Google Shape;484;p5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Juste pour avoir une notion</a:t>
            </a:r>
            <a:endParaRPr/>
          </a:p>
        </p:txBody>
      </p:sp>
      <p:sp>
        <p:nvSpPr>
          <p:cNvPr id="485" name="Google Shape;485;p5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486" name="Google Shape;486;p54"/>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la complexité algorithmique c’est compter combien d’opérations un algorithme requiert.</a:t>
            </a:r>
            <a:endParaRPr/>
          </a:p>
          <a:p>
            <a:pPr indent="0" lvl="0" marL="0" rtl="0" algn="l">
              <a:spcBef>
                <a:spcPts val="1200"/>
              </a:spcBef>
              <a:spcAft>
                <a:spcPts val="0"/>
              </a:spcAft>
              <a:buNone/>
            </a:pPr>
            <a:r>
              <a:rPr lang="fr"/>
              <a:t>Par exemple, une boucle qui compte les chiffres de 1 à 10 aura une complexité de 10 et on notera sa complexité comme O(n) car elle est linéaire avec le nombre d’itération. </a:t>
            </a:r>
            <a:endParaRPr/>
          </a:p>
          <a:p>
            <a:pPr indent="0" lvl="0" marL="0" rtl="0" algn="l">
              <a:spcBef>
                <a:spcPts val="1200"/>
              </a:spcBef>
              <a:spcAft>
                <a:spcPts val="1200"/>
              </a:spcAft>
              <a:buNone/>
            </a:pPr>
            <a:r>
              <a:rPr lang="fr"/>
              <a:t>cependant si on doit parcourir un tableau à deux dimensions la complexité sera au carré O(n²)</a:t>
            </a:r>
            <a:endParaRPr/>
          </a:p>
        </p:txBody>
      </p:sp>
      <p:graphicFrame>
        <p:nvGraphicFramePr>
          <p:cNvPr id="487" name="Google Shape;487;p54"/>
          <p:cNvGraphicFramePr/>
          <p:nvPr/>
        </p:nvGraphicFramePr>
        <p:xfrm>
          <a:off x="4960800" y="2190750"/>
          <a:ext cx="3000000" cy="3000000"/>
        </p:xfrm>
        <a:graphic>
          <a:graphicData uri="http://schemas.openxmlformats.org/drawingml/2006/table">
            <a:tbl>
              <a:tblPr>
                <a:noFill/>
                <a:tableStyleId>{B0807A98-6E83-452C-9436-AD6BA0F79237}</a:tableStyleId>
              </a:tblPr>
              <a:tblGrid>
                <a:gridCol w="807675"/>
                <a:gridCol w="807675"/>
                <a:gridCol w="807675"/>
                <a:gridCol w="807675"/>
              </a:tblGrid>
              <a:tr h="381000">
                <a:tc>
                  <a:txBody>
                    <a:bodyPr/>
                    <a:lstStyle/>
                    <a:p>
                      <a:pPr indent="0" lvl="0" marL="0" rtl="0" algn="ctr">
                        <a:spcBef>
                          <a:spcPts val="0"/>
                        </a:spcBef>
                        <a:spcAft>
                          <a:spcPts val="0"/>
                        </a:spcAft>
                        <a:buNone/>
                      </a:pPr>
                      <a:r>
                        <a:t/>
                      </a:r>
                      <a:endParaRPr/>
                    </a:p>
                  </a:txBody>
                  <a:tcPr marT="91425" marB="91425" marR="91425" marL="91425"/>
                </a:tc>
                <a:tc gridSpan="3">
                  <a:txBody>
                    <a:bodyPr/>
                    <a:lstStyle/>
                    <a:p>
                      <a:pPr indent="0" lvl="0" marL="0" rtl="0" algn="ctr">
                        <a:spcBef>
                          <a:spcPts val="0"/>
                        </a:spcBef>
                        <a:spcAft>
                          <a:spcPts val="0"/>
                        </a:spcAft>
                        <a:buNone/>
                      </a:pPr>
                      <a:r>
                        <a:rPr lang="fr"/>
                        <a:t>colonnes</a:t>
                      </a:r>
                      <a:r>
                        <a:rPr lang="fr"/>
                        <a:t> indice j </a:t>
                      </a:r>
                      <a:endParaRPr/>
                    </a:p>
                  </a:txBody>
                  <a:tcPr marT="91425" marB="91425" marR="91425" marL="91425"/>
                </a:tc>
                <a:tc hMerge="1"/>
                <a:tc hMerge="1"/>
              </a:tr>
              <a:tr h="381000">
                <a:tc rowSpan="3">
                  <a:txBody>
                    <a:bodyPr/>
                    <a:lstStyle/>
                    <a:p>
                      <a:pPr indent="0" lvl="0" marL="0" rtl="0" algn="ctr">
                        <a:spcBef>
                          <a:spcPts val="0"/>
                        </a:spcBef>
                        <a:spcAft>
                          <a:spcPts val="0"/>
                        </a:spcAft>
                        <a:buNone/>
                      </a:pPr>
                      <a:r>
                        <a:rPr lang="fr"/>
                        <a:t>lignes indice i</a:t>
                      </a:r>
                      <a:endParaRPr/>
                    </a:p>
                  </a:txBody>
                  <a:tcPr marT="91425" marB="91425" marR="91425" marL="91425"/>
                </a:tc>
                <a:tc>
                  <a:txBody>
                    <a:bodyPr/>
                    <a:lstStyle/>
                    <a:p>
                      <a:pPr indent="0" lvl="0" marL="0" rtl="0" algn="ctr">
                        <a:spcBef>
                          <a:spcPts val="0"/>
                        </a:spcBef>
                        <a:spcAft>
                          <a:spcPts val="0"/>
                        </a:spcAft>
                        <a:buNone/>
                      </a:pPr>
                      <a:r>
                        <a:rPr lang="fr"/>
                        <a:t>(0,0)</a:t>
                      </a:r>
                      <a:endParaRPr/>
                    </a:p>
                  </a:txBody>
                  <a:tcPr marT="91425" marB="91425" marR="91425" marL="91425"/>
                </a:tc>
                <a:tc>
                  <a:txBody>
                    <a:bodyPr/>
                    <a:lstStyle/>
                    <a:p>
                      <a:pPr indent="0" lvl="0" marL="0" rtl="0" algn="ctr">
                        <a:spcBef>
                          <a:spcPts val="0"/>
                        </a:spcBef>
                        <a:spcAft>
                          <a:spcPts val="0"/>
                        </a:spcAft>
                        <a:buNone/>
                      </a:pPr>
                      <a:r>
                        <a:rPr lang="fr"/>
                        <a:t>(0,1)</a:t>
                      </a:r>
                      <a:endParaRPr/>
                    </a:p>
                  </a:txBody>
                  <a:tcPr marT="91425" marB="91425" marR="91425" marL="91425"/>
                </a:tc>
                <a:tc>
                  <a:txBody>
                    <a:bodyPr/>
                    <a:lstStyle/>
                    <a:p>
                      <a:pPr indent="0" lvl="0" marL="0" rtl="0" algn="ctr">
                        <a:spcBef>
                          <a:spcPts val="0"/>
                        </a:spcBef>
                        <a:spcAft>
                          <a:spcPts val="0"/>
                        </a:spcAft>
                        <a:buNone/>
                      </a:pPr>
                      <a:r>
                        <a:rPr lang="fr"/>
                        <a:t>(0,2)</a:t>
                      </a:r>
                      <a:endParaRPr/>
                    </a:p>
                  </a:txBody>
                  <a:tcPr marT="91425" marB="91425" marR="91425" marL="91425"/>
                </a:tc>
              </a:tr>
              <a:tr h="381000">
                <a:tc vMerge="1"/>
                <a:tc>
                  <a:txBody>
                    <a:bodyPr/>
                    <a:lstStyle/>
                    <a:p>
                      <a:pPr indent="0" lvl="0" marL="0" rtl="0" algn="ctr">
                        <a:spcBef>
                          <a:spcPts val="0"/>
                        </a:spcBef>
                        <a:spcAft>
                          <a:spcPts val="0"/>
                        </a:spcAft>
                        <a:buNone/>
                      </a:pPr>
                      <a:r>
                        <a:rPr lang="fr"/>
                        <a:t>(1,0)</a:t>
                      </a:r>
                      <a:endParaRPr/>
                    </a:p>
                  </a:txBody>
                  <a:tcPr marT="91425" marB="91425" marR="91425" marL="91425"/>
                </a:tc>
                <a:tc>
                  <a:txBody>
                    <a:bodyPr/>
                    <a:lstStyle/>
                    <a:p>
                      <a:pPr indent="0" lvl="0" marL="0" rtl="0" algn="ctr">
                        <a:spcBef>
                          <a:spcPts val="0"/>
                        </a:spcBef>
                        <a:spcAft>
                          <a:spcPts val="0"/>
                        </a:spcAft>
                        <a:buNone/>
                      </a:pPr>
                      <a:r>
                        <a:rPr lang="fr"/>
                        <a:t>(1,1)</a:t>
                      </a:r>
                      <a:endParaRPr/>
                    </a:p>
                  </a:txBody>
                  <a:tcPr marT="91425" marB="91425" marR="91425" marL="91425"/>
                </a:tc>
                <a:tc>
                  <a:txBody>
                    <a:bodyPr/>
                    <a:lstStyle/>
                    <a:p>
                      <a:pPr indent="0" lvl="0" marL="0" rtl="0" algn="ctr">
                        <a:spcBef>
                          <a:spcPts val="0"/>
                        </a:spcBef>
                        <a:spcAft>
                          <a:spcPts val="0"/>
                        </a:spcAft>
                        <a:buNone/>
                      </a:pPr>
                      <a:r>
                        <a:rPr lang="fr"/>
                        <a:t>(1,2)</a:t>
                      </a:r>
                      <a:endParaRPr/>
                    </a:p>
                  </a:txBody>
                  <a:tcPr marT="91425" marB="91425" marR="91425" marL="91425"/>
                </a:tc>
              </a:tr>
              <a:tr h="381000">
                <a:tc vMerge="1"/>
                <a:tc>
                  <a:txBody>
                    <a:bodyPr/>
                    <a:lstStyle/>
                    <a:p>
                      <a:pPr indent="0" lvl="0" marL="0" rtl="0" algn="ctr">
                        <a:spcBef>
                          <a:spcPts val="0"/>
                        </a:spcBef>
                        <a:spcAft>
                          <a:spcPts val="0"/>
                        </a:spcAft>
                        <a:buNone/>
                      </a:pPr>
                      <a:r>
                        <a:rPr lang="fr"/>
                        <a:t>(2,0)</a:t>
                      </a:r>
                      <a:endParaRPr/>
                    </a:p>
                  </a:txBody>
                  <a:tcPr marT="91425" marB="91425" marR="91425" marL="91425"/>
                </a:tc>
                <a:tc>
                  <a:txBody>
                    <a:bodyPr/>
                    <a:lstStyle/>
                    <a:p>
                      <a:pPr indent="0" lvl="0" marL="0" rtl="0" algn="ctr">
                        <a:spcBef>
                          <a:spcPts val="0"/>
                        </a:spcBef>
                        <a:spcAft>
                          <a:spcPts val="0"/>
                        </a:spcAft>
                        <a:buNone/>
                      </a:pPr>
                      <a:r>
                        <a:rPr lang="fr"/>
                        <a:t>(2,1)</a:t>
                      </a:r>
                      <a:endParaRPr/>
                    </a:p>
                  </a:txBody>
                  <a:tcPr marT="91425" marB="91425" marR="91425" marL="91425"/>
                </a:tc>
                <a:tc>
                  <a:txBody>
                    <a:bodyPr/>
                    <a:lstStyle/>
                    <a:p>
                      <a:pPr indent="0" lvl="0" marL="0" rtl="0" algn="ctr">
                        <a:spcBef>
                          <a:spcPts val="0"/>
                        </a:spcBef>
                        <a:spcAft>
                          <a:spcPts val="0"/>
                        </a:spcAft>
                        <a:buNone/>
                      </a:pPr>
                      <a:r>
                        <a:rPr lang="fr"/>
                        <a:t>(2,2)</a:t>
                      </a:r>
                      <a:endParaRPr/>
                    </a:p>
                  </a:txBody>
                  <a:tcPr marT="91425" marB="91425" marR="91425" marL="91425"/>
                </a:tc>
              </a:tr>
            </a:tbl>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91" name="Shape 491"/>
        <p:cNvGrpSpPr/>
        <p:nvPr/>
      </p:nvGrpSpPr>
      <p:grpSpPr>
        <a:xfrm>
          <a:off x="0" y="0"/>
          <a:ext cx="0" cy="0"/>
          <a:chOff x="0" y="0"/>
          <a:chExt cx="0" cy="0"/>
        </a:xfrm>
      </p:grpSpPr>
      <p:sp>
        <p:nvSpPr>
          <p:cNvPr id="492" name="Google Shape;492;p55"/>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fr"/>
              <a:t>La POO rapidos</a:t>
            </a:r>
            <a:endParaRPr/>
          </a:p>
        </p:txBody>
      </p:sp>
      <p:sp>
        <p:nvSpPr>
          <p:cNvPr id="493" name="Google Shape;493;p5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97" name="Shape 497"/>
        <p:cNvGrpSpPr/>
        <p:nvPr/>
      </p:nvGrpSpPr>
      <p:grpSpPr>
        <a:xfrm>
          <a:off x="0" y="0"/>
          <a:ext cx="0" cy="0"/>
          <a:chOff x="0" y="0"/>
          <a:chExt cx="0" cy="0"/>
        </a:xfrm>
      </p:grpSpPr>
      <p:sp>
        <p:nvSpPr>
          <p:cNvPr id="498" name="Google Shape;498;p5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Les classes - POO</a:t>
            </a:r>
            <a:endParaRPr/>
          </a:p>
        </p:txBody>
      </p:sp>
      <p:sp>
        <p:nvSpPr>
          <p:cNvPr id="499" name="Google Shape;499;p56"/>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sz="1700">
                <a:solidFill>
                  <a:srgbClr val="980000"/>
                </a:solidFill>
                <a:latin typeface="Permanent Marker"/>
                <a:ea typeface="Permanent Marker"/>
                <a:cs typeface="Permanent Marker"/>
                <a:sym typeface="Permanent Marker"/>
              </a:rPr>
              <a:t>Un objet est une instance d’une classe ^^</a:t>
            </a:r>
            <a:endParaRPr sz="1700">
              <a:solidFill>
                <a:srgbClr val="980000"/>
              </a:solidFill>
              <a:latin typeface="Permanent Marker"/>
              <a:ea typeface="Permanent Marker"/>
              <a:cs typeface="Permanent Marker"/>
              <a:sym typeface="Permanent Marker"/>
            </a:endParaRPr>
          </a:p>
          <a:p>
            <a:pPr indent="0" lvl="0" marL="0" rtl="0" algn="l">
              <a:spcBef>
                <a:spcPts val="1200"/>
              </a:spcBef>
              <a:spcAft>
                <a:spcPts val="0"/>
              </a:spcAft>
              <a:buNone/>
            </a:pPr>
            <a:r>
              <a:t/>
            </a:r>
            <a:endParaRPr sz="1700">
              <a:solidFill>
                <a:srgbClr val="980000"/>
              </a:solidFill>
              <a:latin typeface="Permanent Marker"/>
              <a:ea typeface="Permanent Marker"/>
              <a:cs typeface="Permanent Marker"/>
              <a:sym typeface="Permanent Marker"/>
            </a:endParaRPr>
          </a:p>
          <a:p>
            <a:pPr indent="0" lvl="0" marL="0" rtl="0" algn="l">
              <a:spcBef>
                <a:spcPts val="1200"/>
              </a:spcBef>
              <a:spcAft>
                <a:spcPts val="1200"/>
              </a:spcAft>
              <a:buNone/>
            </a:pPr>
            <a:r>
              <a:rPr lang="fr" sz="1700">
                <a:solidFill>
                  <a:srgbClr val="980000"/>
                </a:solidFill>
                <a:latin typeface="Permanent Marker"/>
                <a:ea typeface="Permanent Marker"/>
                <a:cs typeface="Permanent Marker"/>
                <a:sym typeface="Permanent Marker"/>
              </a:rPr>
              <a:t>Une classe est une chose </a:t>
            </a:r>
            <a:endParaRPr sz="1700">
              <a:solidFill>
                <a:srgbClr val="980000"/>
              </a:solidFill>
              <a:latin typeface="Permanent Marker"/>
              <a:ea typeface="Permanent Marker"/>
              <a:cs typeface="Permanent Marker"/>
              <a:sym typeface="Permanent Marker"/>
            </a:endParaRPr>
          </a:p>
        </p:txBody>
      </p:sp>
      <p:sp>
        <p:nvSpPr>
          <p:cNvPr id="500" name="Google Shape;500;p56"/>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sz="1500">
                <a:latin typeface="Comfortaa"/>
                <a:ea typeface="Comfortaa"/>
                <a:cs typeface="Comfortaa"/>
                <a:sym typeface="Comfortaa"/>
              </a:rPr>
              <a:t>Une </a:t>
            </a:r>
            <a:r>
              <a:rPr b="1" lang="fr" sz="1500">
                <a:latin typeface="Comfortaa"/>
                <a:ea typeface="Comfortaa"/>
                <a:cs typeface="Comfortaa"/>
                <a:sym typeface="Comfortaa"/>
              </a:rPr>
              <a:t>classe</a:t>
            </a:r>
            <a:r>
              <a:rPr lang="fr" sz="1500">
                <a:latin typeface="Comfortaa"/>
                <a:ea typeface="Comfortaa"/>
                <a:cs typeface="Comfortaa"/>
                <a:sym typeface="Comfortaa"/>
              </a:rPr>
              <a:t> permet de définir des choses plus complexes que les variables de base (comme les string etc…) </a:t>
            </a:r>
            <a:endParaRPr sz="1500">
              <a:latin typeface="Comfortaa"/>
              <a:ea typeface="Comfortaa"/>
              <a:cs typeface="Comfortaa"/>
              <a:sym typeface="Comfortaa"/>
            </a:endParaRPr>
          </a:p>
          <a:p>
            <a:pPr indent="0" lvl="0" marL="0" rtl="0" algn="l">
              <a:spcBef>
                <a:spcPts val="1200"/>
              </a:spcBef>
              <a:spcAft>
                <a:spcPts val="1200"/>
              </a:spcAft>
              <a:buNone/>
            </a:pPr>
            <a:r>
              <a:rPr lang="fr" sz="1500">
                <a:latin typeface="Comfortaa"/>
                <a:ea typeface="Comfortaa"/>
                <a:cs typeface="Comfortaa"/>
                <a:sym typeface="Comfortaa"/>
              </a:rPr>
              <a:t>Une </a:t>
            </a:r>
            <a:r>
              <a:rPr b="1" lang="fr" sz="1500">
                <a:latin typeface="Comfortaa"/>
                <a:ea typeface="Comfortaa"/>
                <a:cs typeface="Comfortaa"/>
                <a:sym typeface="Comfortaa"/>
              </a:rPr>
              <a:t>classe</a:t>
            </a:r>
            <a:r>
              <a:rPr lang="fr" sz="1500">
                <a:latin typeface="Comfortaa"/>
                <a:ea typeface="Comfortaa"/>
                <a:cs typeface="Comfortaa"/>
                <a:sym typeface="Comfortaa"/>
              </a:rPr>
              <a:t> possède ses propres </a:t>
            </a:r>
            <a:r>
              <a:rPr b="1" lang="fr" sz="1500">
                <a:latin typeface="Comfortaa"/>
                <a:ea typeface="Comfortaa"/>
                <a:cs typeface="Comfortaa"/>
                <a:sym typeface="Comfortaa"/>
              </a:rPr>
              <a:t>variables</a:t>
            </a:r>
            <a:r>
              <a:rPr lang="fr" sz="1500">
                <a:latin typeface="Comfortaa"/>
                <a:ea typeface="Comfortaa"/>
                <a:cs typeface="Comfortaa"/>
                <a:sym typeface="Comfortaa"/>
              </a:rPr>
              <a:t> (</a:t>
            </a:r>
            <a:r>
              <a:rPr b="1" lang="fr" sz="1500">
                <a:latin typeface="Comfortaa"/>
                <a:ea typeface="Comfortaa"/>
                <a:cs typeface="Comfortaa"/>
                <a:sym typeface="Comfortaa"/>
              </a:rPr>
              <a:t>attributs</a:t>
            </a:r>
            <a:r>
              <a:rPr lang="fr" sz="1500">
                <a:latin typeface="Comfortaa"/>
                <a:ea typeface="Comfortaa"/>
                <a:cs typeface="Comfortaa"/>
                <a:sym typeface="Comfortaa"/>
              </a:rPr>
              <a:t>) et </a:t>
            </a:r>
            <a:r>
              <a:rPr b="1" lang="fr" sz="1500">
                <a:latin typeface="Comfortaa"/>
                <a:ea typeface="Comfortaa"/>
                <a:cs typeface="Comfortaa"/>
                <a:sym typeface="Comfortaa"/>
              </a:rPr>
              <a:t>fonctions</a:t>
            </a:r>
            <a:r>
              <a:rPr lang="fr" sz="1500">
                <a:latin typeface="Comfortaa"/>
                <a:ea typeface="Comfortaa"/>
                <a:cs typeface="Comfortaa"/>
                <a:sym typeface="Comfortaa"/>
              </a:rPr>
              <a:t> (</a:t>
            </a:r>
            <a:r>
              <a:rPr b="1" lang="fr" sz="1500">
                <a:latin typeface="Comfortaa"/>
                <a:ea typeface="Comfortaa"/>
                <a:cs typeface="Comfortaa"/>
                <a:sym typeface="Comfortaa"/>
              </a:rPr>
              <a:t>méthodes</a:t>
            </a:r>
            <a:r>
              <a:rPr lang="fr" sz="1500">
                <a:latin typeface="Comfortaa"/>
                <a:ea typeface="Comfortaa"/>
                <a:cs typeface="Comfortaa"/>
                <a:sym typeface="Comfortaa"/>
              </a:rPr>
              <a:t>) </a:t>
            </a:r>
            <a:endParaRPr sz="1500">
              <a:latin typeface="Comfortaa"/>
              <a:ea typeface="Comfortaa"/>
              <a:cs typeface="Comfortaa"/>
              <a:sym typeface="Comfortaa"/>
            </a:endParaRPr>
          </a:p>
        </p:txBody>
      </p:sp>
      <p:sp>
        <p:nvSpPr>
          <p:cNvPr id="501" name="Google Shape;501;p5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05" name="Shape 505"/>
        <p:cNvGrpSpPr/>
        <p:nvPr/>
      </p:nvGrpSpPr>
      <p:grpSpPr>
        <a:xfrm>
          <a:off x="0" y="0"/>
          <a:ext cx="0" cy="0"/>
          <a:chOff x="0" y="0"/>
          <a:chExt cx="0" cy="0"/>
        </a:xfrm>
      </p:grpSpPr>
      <p:sp>
        <p:nvSpPr>
          <p:cNvPr id="506" name="Google Shape;506;p5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exemple de la classe personnage (simple)</a:t>
            </a:r>
            <a:endParaRPr/>
          </a:p>
        </p:txBody>
      </p:sp>
      <p:sp>
        <p:nvSpPr>
          <p:cNvPr id="507" name="Google Shape;507;p57"/>
          <p:cNvSpPr txBox="1"/>
          <p:nvPr>
            <p:ph idx="1" type="body"/>
          </p:nvPr>
        </p:nvSpPr>
        <p:spPr>
          <a:xfrm>
            <a:off x="819150" y="1990725"/>
            <a:ext cx="3686100" cy="145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sz="1800">
                <a:solidFill>
                  <a:schemeClr val="accent6"/>
                </a:solidFill>
              </a:rPr>
              <a:t>Class</a:t>
            </a:r>
            <a:r>
              <a:rPr lang="fr" sz="1800"/>
              <a:t> Personnage</a:t>
            </a:r>
            <a:endParaRPr sz="1800"/>
          </a:p>
          <a:p>
            <a:pPr indent="0" lvl="0" marL="0" rtl="0" algn="l">
              <a:spcBef>
                <a:spcPts val="1200"/>
              </a:spcBef>
              <a:spcAft>
                <a:spcPts val="1200"/>
              </a:spcAft>
              <a:buNone/>
            </a:pPr>
            <a:r>
              <a:rPr lang="fr" sz="1800"/>
              <a:t>	</a:t>
            </a:r>
            <a:r>
              <a:rPr lang="fr" sz="1800">
                <a:solidFill>
                  <a:schemeClr val="accent6"/>
                </a:solidFill>
              </a:rPr>
              <a:t>string</a:t>
            </a:r>
            <a:r>
              <a:rPr lang="fr" sz="1800"/>
              <a:t> nom</a:t>
            </a:r>
            <a:br>
              <a:rPr lang="fr" sz="1800"/>
            </a:br>
            <a:r>
              <a:rPr lang="fr" sz="1800"/>
              <a:t>	</a:t>
            </a:r>
            <a:r>
              <a:rPr lang="fr" sz="1800">
                <a:solidFill>
                  <a:schemeClr val="accent6"/>
                </a:solidFill>
              </a:rPr>
              <a:t>int</a:t>
            </a:r>
            <a:r>
              <a:rPr lang="fr" sz="1800"/>
              <a:t> vie = 10</a:t>
            </a:r>
            <a:endParaRPr sz="1800"/>
          </a:p>
        </p:txBody>
      </p:sp>
      <p:sp>
        <p:nvSpPr>
          <p:cNvPr id="508" name="Google Shape;508;p57"/>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sz="1800"/>
              <a:t>Mon_Perso = </a:t>
            </a:r>
            <a:r>
              <a:rPr lang="fr" sz="1800">
                <a:solidFill>
                  <a:srgbClr val="990055"/>
                </a:solidFill>
              </a:rPr>
              <a:t>nouveau</a:t>
            </a:r>
            <a:r>
              <a:rPr lang="fr" sz="1800"/>
              <a:t> Personnage</a:t>
            </a:r>
            <a:endParaRPr sz="1800"/>
          </a:p>
          <a:p>
            <a:pPr indent="0" lvl="0" marL="0" rtl="0" algn="l">
              <a:spcBef>
                <a:spcPts val="1200"/>
              </a:spcBef>
              <a:spcAft>
                <a:spcPts val="0"/>
              </a:spcAft>
              <a:buNone/>
            </a:pPr>
            <a:r>
              <a:rPr lang="fr" sz="1800"/>
              <a:t>Mon_Perso.nom = </a:t>
            </a:r>
            <a:r>
              <a:rPr lang="fr" sz="1800">
                <a:solidFill>
                  <a:srgbClr val="38761D"/>
                </a:solidFill>
              </a:rPr>
              <a:t>“Toto”</a:t>
            </a:r>
            <a:endParaRPr sz="1800">
              <a:solidFill>
                <a:srgbClr val="38761D"/>
              </a:solidFill>
            </a:endParaRPr>
          </a:p>
          <a:p>
            <a:pPr indent="0" lvl="0" marL="0" rtl="0" algn="l">
              <a:spcBef>
                <a:spcPts val="1200"/>
              </a:spcBef>
              <a:spcAft>
                <a:spcPts val="0"/>
              </a:spcAft>
              <a:buNone/>
            </a:pPr>
            <a:r>
              <a:rPr lang="fr" sz="1800">
                <a:solidFill>
                  <a:srgbClr val="990055"/>
                </a:solidFill>
              </a:rPr>
              <a:t>Afficher</a:t>
            </a:r>
            <a:r>
              <a:rPr lang="fr" sz="1800"/>
              <a:t>(Mon_Perso.vie) </a:t>
            </a:r>
            <a:endParaRPr sz="1800"/>
          </a:p>
          <a:p>
            <a:pPr indent="0" lvl="0" marL="0" rtl="0" algn="l">
              <a:spcBef>
                <a:spcPts val="1200"/>
              </a:spcBef>
              <a:spcAft>
                <a:spcPts val="1200"/>
              </a:spcAft>
              <a:buNone/>
            </a:pPr>
            <a:r>
              <a:rPr lang="fr" sz="1800"/>
              <a:t>→ 10 </a:t>
            </a:r>
            <a:br>
              <a:rPr lang="fr" sz="1800"/>
            </a:br>
            <a:endParaRPr sz="1800"/>
          </a:p>
        </p:txBody>
      </p:sp>
      <p:sp>
        <p:nvSpPr>
          <p:cNvPr id="509" name="Google Shape;509;p5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510" name="Google Shape;510;p57"/>
          <p:cNvSpPr/>
          <p:nvPr/>
        </p:nvSpPr>
        <p:spPr>
          <a:xfrm>
            <a:off x="4589575" y="2530900"/>
            <a:ext cx="1707000" cy="3444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57"/>
          <p:cNvSpPr/>
          <p:nvPr/>
        </p:nvSpPr>
        <p:spPr>
          <a:xfrm>
            <a:off x="5525425" y="2988100"/>
            <a:ext cx="1392600" cy="3444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57"/>
          <p:cNvSpPr/>
          <p:nvPr/>
        </p:nvSpPr>
        <p:spPr>
          <a:xfrm>
            <a:off x="629000" y="3444225"/>
            <a:ext cx="3548700" cy="10995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fr">
                <a:latin typeface="Comfortaa"/>
                <a:ea typeface="Comfortaa"/>
                <a:cs typeface="Comfortaa"/>
                <a:sym typeface="Comfortaa"/>
              </a:rPr>
              <a:t>Permet </a:t>
            </a:r>
            <a:r>
              <a:rPr lang="fr">
                <a:latin typeface="Comfortaa"/>
                <a:ea typeface="Comfortaa"/>
                <a:cs typeface="Comfortaa"/>
                <a:sym typeface="Comfortaa"/>
              </a:rPr>
              <a:t>d'accéder</a:t>
            </a:r>
            <a:r>
              <a:rPr lang="fr">
                <a:latin typeface="Comfortaa"/>
                <a:ea typeface="Comfortaa"/>
                <a:cs typeface="Comfortaa"/>
                <a:sym typeface="Comfortaa"/>
              </a:rPr>
              <a:t> à un champ (variables/attributs) d’un objet. Ici l’objet s’appel Mon_Perso et ses attributs sont: “nom” et “vie”</a:t>
            </a:r>
            <a:endParaRPr>
              <a:latin typeface="Comfortaa"/>
              <a:ea typeface="Comfortaa"/>
              <a:cs typeface="Comfortaa"/>
              <a:sym typeface="Comfortaa"/>
            </a:endParaRPr>
          </a:p>
        </p:txBody>
      </p:sp>
      <p:cxnSp>
        <p:nvCxnSpPr>
          <p:cNvPr id="513" name="Google Shape;513;p57"/>
          <p:cNvCxnSpPr>
            <a:stCxn id="512" idx="0"/>
            <a:endCxn id="510" idx="1"/>
          </p:cNvCxnSpPr>
          <p:nvPr/>
        </p:nvCxnSpPr>
        <p:spPr>
          <a:xfrm flipH="1" rot="10800000">
            <a:off x="2403350" y="2703225"/>
            <a:ext cx="2186100" cy="741000"/>
          </a:xfrm>
          <a:prstGeom prst="straightConnector1">
            <a:avLst/>
          </a:prstGeom>
          <a:noFill/>
          <a:ln cap="flat" cmpd="sng" w="19050">
            <a:solidFill>
              <a:srgbClr val="FF0000"/>
            </a:solidFill>
            <a:prstDash val="solid"/>
            <a:round/>
            <a:headEnd len="med" w="med" type="none"/>
            <a:tailEnd len="med" w="med" type="triangle"/>
          </a:ln>
        </p:spPr>
      </p:cxnSp>
      <p:cxnSp>
        <p:nvCxnSpPr>
          <p:cNvPr id="514" name="Google Shape;514;p57"/>
          <p:cNvCxnSpPr>
            <a:endCxn id="511" idx="2"/>
          </p:cNvCxnSpPr>
          <p:nvPr/>
        </p:nvCxnSpPr>
        <p:spPr>
          <a:xfrm flipH="1" rot="10800000">
            <a:off x="4177825" y="3332500"/>
            <a:ext cx="2043900" cy="661500"/>
          </a:xfrm>
          <a:prstGeom prst="bentConnector2">
            <a:avLst/>
          </a:prstGeom>
          <a:noFill/>
          <a:ln cap="flat" cmpd="sng" w="19050">
            <a:solidFill>
              <a:srgbClr val="FF0000"/>
            </a:solidFill>
            <a:prstDash val="solid"/>
            <a:round/>
            <a:headEnd len="med" w="med" type="none"/>
            <a:tailEnd len="med" w="med" type="triangle"/>
          </a:ln>
        </p:spPr>
      </p:cxn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18" name="Shape 518"/>
        <p:cNvGrpSpPr/>
        <p:nvPr/>
      </p:nvGrpSpPr>
      <p:grpSpPr>
        <a:xfrm>
          <a:off x="0" y="0"/>
          <a:ext cx="0" cy="0"/>
          <a:chOff x="0" y="0"/>
          <a:chExt cx="0" cy="0"/>
        </a:xfrm>
      </p:grpSpPr>
      <p:sp>
        <p:nvSpPr>
          <p:cNvPr id="519" name="Google Shape;519;p58"/>
          <p:cNvSpPr txBox="1"/>
          <p:nvPr>
            <p:ph type="title"/>
          </p:nvPr>
        </p:nvSpPr>
        <p:spPr>
          <a:xfrm>
            <a:off x="3619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Autre exemple</a:t>
            </a:r>
            <a:endParaRPr/>
          </a:p>
        </p:txBody>
      </p:sp>
      <p:sp>
        <p:nvSpPr>
          <p:cNvPr id="520" name="Google Shape;520;p58"/>
          <p:cNvSpPr txBox="1"/>
          <p:nvPr>
            <p:ph idx="1" type="body"/>
          </p:nvPr>
        </p:nvSpPr>
        <p:spPr>
          <a:xfrm>
            <a:off x="819150" y="1990725"/>
            <a:ext cx="36861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sz="1800">
                <a:solidFill>
                  <a:schemeClr val="accent6"/>
                </a:solidFill>
              </a:rPr>
              <a:t>Class</a:t>
            </a:r>
            <a:r>
              <a:rPr lang="fr" sz="1800"/>
              <a:t> Utilisateur</a:t>
            </a:r>
            <a:endParaRPr sz="1800"/>
          </a:p>
          <a:p>
            <a:pPr indent="0" lvl="0" marL="0" rtl="0" algn="l">
              <a:spcBef>
                <a:spcPts val="1200"/>
              </a:spcBef>
              <a:spcAft>
                <a:spcPts val="1200"/>
              </a:spcAft>
              <a:buNone/>
            </a:pPr>
            <a:r>
              <a:rPr lang="fr" sz="1800"/>
              <a:t>	</a:t>
            </a:r>
            <a:r>
              <a:rPr lang="fr" sz="1800">
                <a:solidFill>
                  <a:schemeClr val="accent6"/>
                </a:solidFill>
              </a:rPr>
              <a:t>string</a:t>
            </a:r>
            <a:r>
              <a:rPr lang="fr" sz="1800"/>
              <a:t> nom</a:t>
            </a:r>
            <a:br>
              <a:rPr lang="fr" sz="1800"/>
            </a:br>
            <a:r>
              <a:rPr lang="fr" sz="1800"/>
              <a:t>	</a:t>
            </a:r>
            <a:r>
              <a:rPr lang="fr" sz="1800">
                <a:solidFill>
                  <a:schemeClr val="accent6"/>
                </a:solidFill>
              </a:rPr>
              <a:t>string</a:t>
            </a:r>
            <a:r>
              <a:rPr lang="fr" sz="1800"/>
              <a:t> prenom</a:t>
            </a:r>
            <a:br>
              <a:rPr lang="fr" sz="1800"/>
            </a:br>
            <a:r>
              <a:rPr lang="fr" sz="1800"/>
              <a:t>	</a:t>
            </a:r>
            <a:r>
              <a:rPr lang="fr" sz="1800">
                <a:solidFill>
                  <a:schemeClr val="accent6"/>
                </a:solidFill>
              </a:rPr>
              <a:t>string</a:t>
            </a:r>
            <a:r>
              <a:rPr lang="fr" sz="1800"/>
              <a:t> email</a:t>
            </a:r>
            <a:br>
              <a:rPr lang="fr" sz="1800"/>
            </a:br>
            <a:r>
              <a:rPr lang="fr" sz="1800"/>
              <a:t>	</a:t>
            </a:r>
            <a:r>
              <a:rPr lang="fr" sz="1800">
                <a:solidFill>
                  <a:schemeClr val="accent6"/>
                </a:solidFill>
              </a:rPr>
              <a:t>string</a:t>
            </a:r>
            <a:r>
              <a:rPr lang="fr" sz="1800"/>
              <a:t> password</a:t>
            </a:r>
            <a:br>
              <a:rPr lang="fr" sz="1800"/>
            </a:br>
            <a:r>
              <a:rPr lang="fr" sz="1800"/>
              <a:t>	</a:t>
            </a:r>
            <a:r>
              <a:rPr lang="fr" sz="1800">
                <a:solidFill>
                  <a:schemeClr val="accent6"/>
                </a:solidFill>
              </a:rPr>
              <a:t>int</a:t>
            </a:r>
            <a:r>
              <a:rPr lang="fr" sz="1800"/>
              <a:t> age</a:t>
            </a:r>
            <a:br>
              <a:rPr lang="fr" sz="1800"/>
            </a:br>
            <a:r>
              <a:rPr lang="fr" sz="1800"/>
              <a:t>	</a:t>
            </a:r>
            <a:r>
              <a:rPr lang="fr" sz="1800">
                <a:solidFill>
                  <a:schemeClr val="accent6"/>
                </a:solidFill>
              </a:rPr>
              <a:t>string</a:t>
            </a:r>
            <a:r>
              <a:rPr lang="fr" sz="1800"/>
              <a:t> genre</a:t>
            </a:r>
            <a:endParaRPr sz="1800"/>
          </a:p>
        </p:txBody>
      </p:sp>
      <p:sp>
        <p:nvSpPr>
          <p:cNvPr id="521" name="Google Shape;521;p58"/>
          <p:cNvSpPr txBox="1"/>
          <p:nvPr>
            <p:ph idx="2" type="body"/>
          </p:nvPr>
        </p:nvSpPr>
        <p:spPr>
          <a:xfrm>
            <a:off x="4087950" y="1049000"/>
            <a:ext cx="4537200" cy="38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sz="1800">
                <a:solidFill>
                  <a:schemeClr val="accent6"/>
                </a:solidFill>
              </a:rPr>
              <a:t>protected void</a:t>
            </a:r>
            <a:r>
              <a:rPr lang="fr" sz="1800"/>
              <a:t> </a:t>
            </a:r>
            <a:r>
              <a:rPr lang="fr" sz="1800">
                <a:solidFill>
                  <a:srgbClr val="980000"/>
                </a:solidFill>
              </a:rPr>
              <a:t>setNom</a:t>
            </a:r>
            <a:r>
              <a:rPr lang="fr" sz="1800"/>
              <a:t>(</a:t>
            </a:r>
            <a:r>
              <a:rPr lang="fr" sz="1800">
                <a:solidFill>
                  <a:srgbClr val="008000"/>
                </a:solidFill>
              </a:rPr>
              <a:t>String</a:t>
            </a:r>
            <a:r>
              <a:rPr lang="fr" sz="1800"/>
              <a:t> un_Nom)</a:t>
            </a:r>
            <a:br>
              <a:rPr lang="fr" sz="1800"/>
            </a:br>
            <a:r>
              <a:rPr lang="fr" sz="1800"/>
              <a:t>	</a:t>
            </a:r>
            <a:r>
              <a:rPr lang="fr" sz="1800">
                <a:solidFill>
                  <a:srgbClr val="FF00FF"/>
                </a:solidFill>
              </a:rPr>
              <a:t>this</a:t>
            </a:r>
            <a:r>
              <a:rPr lang="fr" sz="1800"/>
              <a:t>.Nom = </a:t>
            </a:r>
            <a:r>
              <a:rPr lang="fr" sz="1800"/>
              <a:t>un_Nom</a:t>
            </a:r>
            <a:r>
              <a:rPr lang="fr" sz="1800"/>
              <a:t>;</a:t>
            </a:r>
            <a:endParaRPr sz="1800"/>
          </a:p>
          <a:p>
            <a:pPr indent="0" lvl="0" marL="0" rtl="0" algn="l">
              <a:spcBef>
                <a:spcPts val="1200"/>
              </a:spcBef>
              <a:spcAft>
                <a:spcPts val="1200"/>
              </a:spcAft>
              <a:buNone/>
            </a:pPr>
            <a:r>
              <a:rPr lang="fr" sz="1800">
                <a:solidFill>
                  <a:schemeClr val="accent6"/>
                </a:solidFill>
              </a:rPr>
              <a:t>public String</a:t>
            </a:r>
            <a:r>
              <a:rPr lang="fr" sz="1800"/>
              <a:t> </a:t>
            </a:r>
            <a:r>
              <a:rPr lang="fr" sz="1800">
                <a:solidFill>
                  <a:srgbClr val="980000"/>
                </a:solidFill>
              </a:rPr>
              <a:t>getNom</a:t>
            </a:r>
            <a:r>
              <a:rPr lang="fr" sz="1800"/>
              <a:t>() </a:t>
            </a:r>
            <a:br>
              <a:rPr lang="fr" sz="1800"/>
            </a:br>
            <a:r>
              <a:rPr lang="fr" sz="1800"/>
              <a:t>	return this.Nom;	</a:t>
            </a:r>
            <a:br>
              <a:rPr lang="fr" sz="1800"/>
            </a:br>
            <a:br>
              <a:rPr lang="fr" sz="1800"/>
            </a:br>
            <a:r>
              <a:rPr lang="fr" sz="1800">
                <a:solidFill>
                  <a:schemeClr val="accent6"/>
                </a:solidFill>
              </a:rPr>
              <a:t>protected void</a:t>
            </a:r>
            <a:r>
              <a:rPr lang="fr" sz="1800"/>
              <a:t> </a:t>
            </a:r>
            <a:r>
              <a:rPr lang="fr" sz="1800">
                <a:solidFill>
                  <a:srgbClr val="980000"/>
                </a:solidFill>
              </a:rPr>
              <a:t>setPrenom</a:t>
            </a:r>
            <a:r>
              <a:rPr lang="fr" sz="1800"/>
              <a:t>(</a:t>
            </a:r>
            <a:r>
              <a:rPr lang="fr" sz="1800">
                <a:solidFill>
                  <a:srgbClr val="008000"/>
                </a:solidFill>
              </a:rPr>
              <a:t>String</a:t>
            </a:r>
            <a:r>
              <a:rPr lang="fr" sz="1800"/>
              <a:t> un_Prenom) </a:t>
            </a:r>
            <a:br>
              <a:rPr lang="fr" sz="1800"/>
            </a:br>
            <a:r>
              <a:rPr lang="fr" sz="1800"/>
              <a:t>	</a:t>
            </a:r>
            <a:r>
              <a:rPr lang="fr" sz="1800">
                <a:solidFill>
                  <a:srgbClr val="FF00FF"/>
                </a:solidFill>
              </a:rPr>
              <a:t>this</a:t>
            </a:r>
            <a:r>
              <a:rPr lang="fr" sz="1800"/>
              <a:t>.Marque = </a:t>
            </a:r>
            <a:r>
              <a:rPr lang="fr" sz="1800"/>
              <a:t>un_Prenom</a:t>
            </a:r>
            <a:r>
              <a:rPr lang="fr" sz="1800"/>
              <a:t>;</a:t>
            </a:r>
            <a:br>
              <a:rPr lang="fr" sz="1800"/>
            </a:br>
            <a:br>
              <a:rPr lang="fr" sz="1800"/>
            </a:br>
            <a:r>
              <a:rPr lang="fr" sz="1800">
                <a:solidFill>
                  <a:schemeClr val="accent6"/>
                </a:solidFill>
              </a:rPr>
              <a:t>public String</a:t>
            </a:r>
            <a:r>
              <a:rPr lang="fr" sz="1800"/>
              <a:t> </a:t>
            </a:r>
            <a:r>
              <a:rPr lang="fr" sz="1800">
                <a:solidFill>
                  <a:srgbClr val="980000"/>
                </a:solidFill>
              </a:rPr>
              <a:t>getPrenom</a:t>
            </a:r>
            <a:r>
              <a:rPr lang="fr" sz="1800"/>
              <a:t>() 		</a:t>
            </a:r>
            <a:br>
              <a:rPr lang="fr" sz="1800"/>
            </a:br>
            <a:r>
              <a:rPr lang="fr" sz="1800"/>
              <a:t>	return this.Prenom;</a:t>
            </a:r>
            <a:endParaRPr sz="1800"/>
          </a:p>
        </p:txBody>
      </p:sp>
      <p:sp>
        <p:nvSpPr>
          <p:cNvPr id="522" name="Google Shape;522;p5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26" name="Shape 526"/>
        <p:cNvGrpSpPr/>
        <p:nvPr/>
      </p:nvGrpSpPr>
      <p:grpSpPr>
        <a:xfrm>
          <a:off x="0" y="0"/>
          <a:ext cx="0" cy="0"/>
          <a:chOff x="0" y="0"/>
          <a:chExt cx="0" cy="0"/>
        </a:xfrm>
      </p:grpSpPr>
      <p:cxnSp>
        <p:nvCxnSpPr>
          <p:cNvPr id="527" name="Google Shape;527;p59"/>
          <p:cNvCxnSpPr/>
          <p:nvPr/>
        </p:nvCxnSpPr>
        <p:spPr>
          <a:xfrm>
            <a:off x="3129626" y="734038"/>
            <a:ext cx="1452600" cy="2605500"/>
          </a:xfrm>
          <a:prstGeom prst="straightConnector1">
            <a:avLst/>
          </a:prstGeom>
          <a:noFill/>
          <a:ln cap="flat" cmpd="sng" w="19050">
            <a:solidFill>
              <a:srgbClr val="FF0000"/>
            </a:solidFill>
            <a:prstDash val="solid"/>
            <a:round/>
            <a:headEnd len="med" w="med" type="none"/>
            <a:tailEnd len="med" w="med" type="stealth"/>
          </a:ln>
        </p:spPr>
      </p:cxnSp>
      <p:sp>
        <p:nvSpPr>
          <p:cNvPr id="528" name="Google Shape;528;p59"/>
          <p:cNvSpPr txBox="1"/>
          <p:nvPr>
            <p:ph type="title"/>
          </p:nvPr>
        </p:nvSpPr>
        <p:spPr>
          <a:xfrm>
            <a:off x="3619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Autre exemple</a:t>
            </a:r>
            <a:endParaRPr/>
          </a:p>
        </p:txBody>
      </p:sp>
      <p:sp>
        <p:nvSpPr>
          <p:cNvPr id="529" name="Google Shape;529;p59"/>
          <p:cNvSpPr txBox="1"/>
          <p:nvPr>
            <p:ph idx="1" type="body"/>
          </p:nvPr>
        </p:nvSpPr>
        <p:spPr>
          <a:xfrm>
            <a:off x="819150" y="1990725"/>
            <a:ext cx="36861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sz="1800">
                <a:solidFill>
                  <a:schemeClr val="accent6"/>
                </a:solidFill>
              </a:rPr>
              <a:t>Class</a:t>
            </a:r>
            <a:r>
              <a:rPr lang="fr" sz="1800"/>
              <a:t> Utilisateur</a:t>
            </a:r>
            <a:endParaRPr sz="1800"/>
          </a:p>
          <a:p>
            <a:pPr indent="0" lvl="0" marL="0" rtl="0" algn="l">
              <a:spcBef>
                <a:spcPts val="1200"/>
              </a:spcBef>
              <a:spcAft>
                <a:spcPts val="1200"/>
              </a:spcAft>
              <a:buNone/>
            </a:pPr>
            <a:r>
              <a:rPr lang="fr" sz="1800"/>
              <a:t>	</a:t>
            </a:r>
            <a:r>
              <a:rPr lang="fr" sz="1800">
                <a:solidFill>
                  <a:schemeClr val="accent6"/>
                </a:solidFill>
              </a:rPr>
              <a:t>string</a:t>
            </a:r>
            <a:r>
              <a:rPr lang="fr" sz="1800"/>
              <a:t> nom</a:t>
            </a:r>
            <a:br>
              <a:rPr lang="fr" sz="1800"/>
            </a:br>
            <a:r>
              <a:rPr lang="fr" sz="1800"/>
              <a:t>	</a:t>
            </a:r>
            <a:r>
              <a:rPr lang="fr" sz="1800">
                <a:solidFill>
                  <a:schemeClr val="accent6"/>
                </a:solidFill>
              </a:rPr>
              <a:t>string</a:t>
            </a:r>
            <a:r>
              <a:rPr lang="fr" sz="1800"/>
              <a:t> prenom</a:t>
            </a:r>
            <a:br>
              <a:rPr lang="fr" sz="1800"/>
            </a:br>
            <a:r>
              <a:rPr lang="fr" sz="1800"/>
              <a:t>	</a:t>
            </a:r>
            <a:r>
              <a:rPr lang="fr" sz="1800">
                <a:solidFill>
                  <a:schemeClr val="accent6"/>
                </a:solidFill>
              </a:rPr>
              <a:t>string</a:t>
            </a:r>
            <a:r>
              <a:rPr lang="fr" sz="1800"/>
              <a:t> email</a:t>
            </a:r>
            <a:br>
              <a:rPr lang="fr" sz="1800"/>
            </a:br>
            <a:r>
              <a:rPr lang="fr" sz="1800"/>
              <a:t>	</a:t>
            </a:r>
            <a:r>
              <a:rPr lang="fr" sz="1800">
                <a:solidFill>
                  <a:schemeClr val="accent6"/>
                </a:solidFill>
              </a:rPr>
              <a:t>string</a:t>
            </a:r>
            <a:r>
              <a:rPr lang="fr" sz="1800"/>
              <a:t> password</a:t>
            </a:r>
            <a:br>
              <a:rPr lang="fr" sz="1800"/>
            </a:br>
            <a:r>
              <a:rPr lang="fr" sz="1800"/>
              <a:t>	</a:t>
            </a:r>
            <a:r>
              <a:rPr lang="fr" sz="1800">
                <a:solidFill>
                  <a:schemeClr val="accent6"/>
                </a:solidFill>
              </a:rPr>
              <a:t>int</a:t>
            </a:r>
            <a:r>
              <a:rPr lang="fr" sz="1800"/>
              <a:t> age</a:t>
            </a:r>
            <a:br>
              <a:rPr lang="fr" sz="1800"/>
            </a:br>
            <a:r>
              <a:rPr lang="fr" sz="1800"/>
              <a:t>	</a:t>
            </a:r>
            <a:r>
              <a:rPr lang="fr" sz="1800">
                <a:solidFill>
                  <a:schemeClr val="accent6"/>
                </a:solidFill>
              </a:rPr>
              <a:t>string</a:t>
            </a:r>
            <a:r>
              <a:rPr lang="fr" sz="1800"/>
              <a:t> genre</a:t>
            </a:r>
            <a:endParaRPr sz="1800"/>
          </a:p>
        </p:txBody>
      </p:sp>
      <p:sp>
        <p:nvSpPr>
          <p:cNvPr id="530" name="Google Shape;530;p59"/>
          <p:cNvSpPr txBox="1"/>
          <p:nvPr>
            <p:ph idx="2" type="body"/>
          </p:nvPr>
        </p:nvSpPr>
        <p:spPr>
          <a:xfrm>
            <a:off x="4087950" y="1049000"/>
            <a:ext cx="4537200" cy="38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sz="1800">
                <a:solidFill>
                  <a:schemeClr val="accent6"/>
                </a:solidFill>
              </a:rPr>
              <a:t>protected void</a:t>
            </a:r>
            <a:r>
              <a:rPr lang="fr" sz="1800"/>
              <a:t> </a:t>
            </a:r>
            <a:r>
              <a:rPr lang="fr" sz="1800">
                <a:solidFill>
                  <a:srgbClr val="980000"/>
                </a:solidFill>
              </a:rPr>
              <a:t>setNom</a:t>
            </a:r>
            <a:r>
              <a:rPr lang="fr" sz="1800"/>
              <a:t>(</a:t>
            </a:r>
            <a:r>
              <a:rPr lang="fr" sz="1800">
                <a:solidFill>
                  <a:srgbClr val="008000"/>
                </a:solidFill>
              </a:rPr>
              <a:t>String</a:t>
            </a:r>
            <a:r>
              <a:rPr lang="fr" sz="1800"/>
              <a:t> un_Nom)</a:t>
            </a:r>
            <a:br>
              <a:rPr lang="fr" sz="1800"/>
            </a:br>
            <a:r>
              <a:rPr lang="fr" sz="1800"/>
              <a:t>	</a:t>
            </a:r>
            <a:r>
              <a:rPr lang="fr" sz="1800">
                <a:solidFill>
                  <a:srgbClr val="FF00FF"/>
                </a:solidFill>
              </a:rPr>
              <a:t>this</a:t>
            </a:r>
            <a:r>
              <a:rPr lang="fr" sz="1800"/>
              <a:t>.Nom = un_Nom;</a:t>
            </a:r>
            <a:endParaRPr sz="1800"/>
          </a:p>
          <a:p>
            <a:pPr indent="0" lvl="0" marL="0" rtl="0" algn="l">
              <a:spcBef>
                <a:spcPts val="1200"/>
              </a:spcBef>
              <a:spcAft>
                <a:spcPts val="1200"/>
              </a:spcAft>
              <a:buNone/>
            </a:pPr>
            <a:r>
              <a:rPr lang="fr" sz="1800">
                <a:solidFill>
                  <a:schemeClr val="accent6"/>
                </a:solidFill>
              </a:rPr>
              <a:t>public String</a:t>
            </a:r>
            <a:r>
              <a:rPr lang="fr" sz="1800"/>
              <a:t> </a:t>
            </a:r>
            <a:r>
              <a:rPr lang="fr" sz="1800">
                <a:solidFill>
                  <a:srgbClr val="980000"/>
                </a:solidFill>
              </a:rPr>
              <a:t>getNom</a:t>
            </a:r>
            <a:r>
              <a:rPr lang="fr" sz="1800"/>
              <a:t>() </a:t>
            </a:r>
            <a:br>
              <a:rPr lang="fr" sz="1800"/>
            </a:br>
            <a:r>
              <a:rPr lang="fr" sz="1800"/>
              <a:t>	return this.Nom;	</a:t>
            </a:r>
            <a:br>
              <a:rPr lang="fr" sz="1800"/>
            </a:br>
            <a:br>
              <a:rPr lang="fr" sz="1800"/>
            </a:br>
            <a:r>
              <a:rPr lang="fr" sz="1800">
                <a:solidFill>
                  <a:schemeClr val="accent6"/>
                </a:solidFill>
              </a:rPr>
              <a:t>protected void</a:t>
            </a:r>
            <a:r>
              <a:rPr lang="fr" sz="1800"/>
              <a:t> </a:t>
            </a:r>
            <a:r>
              <a:rPr lang="fr" sz="1800">
                <a:solidFill>
                  <a:srgbClr val="980000"/>
                </a:solidFill>
              </a:rPr>
              <a:t>setPrenom</a:t>
            </a:r>
            <a:r>
              <a:rPr lang="fr" sz="1800"/>
              <a:t>(</a:t>
            </a:r>
            <a:r>
              <a:rPr lang="fr" sz="1800">
                <a:solidFill>
                  <a:srgbClr val="008000"/>
                </a:solidFill>
              </a:rPr>
              <a:t>String</a:t>
            </a:r>
            <a:r>
              <a:rPr lang="fr" sz="1800"/>
              <a:t> un_Prenom) </a:t>
            </a:r>
            <a:br>
              <a:rPr lang="fr" sz="1800"/>
            </a:br>
            <a:r>
              <a:rPr lang="fr" sz="1800"/>
              <a:t>	</a:t>
            </a:r>
            <a:r>
              <a:rPr lang="fr" sz="1800">
                <a:solidFill>
                  <a:srgbClr val="FF00FF"/>
                </a:solidFill>
              </a:rPr>
              <a:t>this</a:t>
            </a:r>
            <a:r>
              <a:rPr lang="fr" sz="1800"/>
              <a:t>.Marque = un_Prenom;</a:t>
            </a:r>
            <a:br>
              <a:rPr lang="fr" sz="1800"/>
            </a:br>
            <a:br>
              <a:rPr lang="fr" sz="1800"/>
            </a:br>
            <a:r>
              <a:rPr lang="fr" sz="1800">
                <a:solidFill>
                  <a:schemeClr val="accent6"/>
                </a:solidFill>
              </a:rPr>
              <a:t>public String</a:t>
            </a:r>
            <a:r>
              <a:rPr lang="fr" sz="1800"/>
              <a:t> </a:t>
            </a:r>
            <a:r>
              <a:rPr lang="fr" sz="1800">
                <a:solidFill>
                  <a:srgbClr val="980000"/>
                </a:solidFill>
              </a:rPr>
              <a:t>getPrenom</a:t>
            </a:r>
            <a:r>
              <a:rPr lang="fr" sz="1800"/>
              <a:t>() 		</a:t>
            </a:r>
            <a:br>
              <a:rPr lang="fr" sz="1800"/>
            </a:br>
            <a:r>
              <a:rPr lang="fr" sz="1800"/>
              <a:t>	return this.Prenom;</a:t>
            </a:r>
            <a:endParaRPr sz="1800"/>
          </a:p>
        </p:txBody>
      </p:sp>
      <p:sp>
        <p:nvSpPr>
          <p:cNvPr id="531" name="Google Shape;531;p5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532" name="Google Shape;532;p59"/>
          <p:cNvSpPr txBox="1"/>
          <p:nvPr/>
        </p:nvSpPr>
        <p:spPr>
          <a:xfrm>
            <a:off x="2103925" y="322250"/>
            <a:ext cx="4297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800">
                <a:latin typeface="Calibri"/>
                <a:ea typeface="Calibri"/>
                <a:cs typeface="Calibri"/>
                <a:sym typeface="Calibri"/>
              </a:rPr>
              <a:t>New_User = </a:t>
            </a:r>
            <a:r>
              <a:rPr lang="fr" sz="1800">
                <a:solidFill>
                  <a:srgbClr val="980000"/>
                </a:solidFill>
                <a:latin typeface="Calibri"/>
                <a:ea typeface="Calibri"/>
                <a:cs typeface="Calibri"/>
                <a:sym typeface="Calibri"/>
              </a:rPr>
              <a:t>nouveau</a:t>
            </a:r>
            <a:r>
              <a:rPr lang="fr" sz="1800">
                <a:latin typeface="Calibri"/>
                <a:ea typeface="Calibri"/>
                <a:cs typeface="Calibri"/>
                <a:sym typeface="Calibri"/>
              </a:rPr>
              <a:t> Utilisateur</a:t>
            </a:r>
            <a:endParaRPr sz="1800">
              <a:latin typeface="Calibri"/>
              <a:ea typeface="Calibri"/>
              <a:cs typeface="Calibri"/>
              <a:sym typeface="Calibri"/>
            </a:endParaRPr>
          </a:p>
        </p:txBody>
      </p:sp>
      <p:cxnSp>
        <p:nvCxnSpPr>
          <p:cNvPr id="533" name="Google Shape;533;p59"/>
          <p:cNvCxnSpPr/>
          <p:nvPr/>
        </p:nvCxnSpPr>
        <p:spPr>
          <a:xfrm flipH="1" rot="10800000">
            <a:off x="2523200" y="808950"/>
            <a:ext cx="1976400" cy="1347600"/>
          </a:xfrm>
          <a:prstGeom prst="straightConnector1">
            <a:avLst/>
          </a:prstGeom>
          <a:noFill/>
          <a:ln cap="flat" cmpd="sng" w="19050">
            <a:solidFill>
              <a:srgbClr val="999999"/>
            </a:solidFill>
            <a:prstDash val="solid"/>
            <a:round/>
            <a:headEnd len="med" w="med" type="stealth"/>
            <a:tailEnd len="med" w="med" type="stealth"/>
          </a:ln>
        </p:spPr>
      </p:cxnSp>
      <p:cxnSp>
        <p:nvCxnSpPr>
          <p:cNvPr id="534" name="Google Shape;534;p59"/>
          <p:cNvCxnSpPr/>
          <p:nvPr/>
        </p:nvCxnSpPr>
        <p:spPr>
          <a:xfrm>
            <a:off x="3114650" y="726550"/>
            <a:ext cx="1400100" cy="906000"/>
          </a:xfrm>
          <a:prstGeom prst="straightConnector1">
            <a:avLst/>
          </a:prstGeom>
          <a:noFill/>
          <a:ln cap="flat" cmpd="sng" w="19050">
            <a:solidFill>
              <a:srgbClr val="FF0000"/>
            </a:solidFill>
            <a:prstDash val="solid"/>
            <a:round/>
            <a:headEnd len="med" w="med" type="none"/>
            <a:tailEnd len="med" w="med" type="stealth"/>
          </a:ln>
        </p:spPr>
      </p:cxn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38" name="Shape 538"/>
        <p:cNvGrpSpPr/>
        <p:nvPr/>
      </p:nvGrpSpPr>
      <p:grpSpPr>
        <a:xfrm>
          <a:off x="0" y="0"/>
          <a:ext cx="0" cy="0"/>
          <a:chOff x="0" y="0"/>
          <a:chExt cx="0" cy="0"/>
        </a:xfrm>
      </p:grpSpPr>
      <p:sp>
        <p:nvSpPr>
          <p:cNvPr id="539" name="Google Shape;539;p60"/>
          <p:cNvSpPr txBox="1"/>
          <p:nvPr>
            <p:ph type="title"/>
          </p:nvPr>
        </p:nvSpPr>
        <p:spPr>
          <a:xfrm>
            <a:off x="4621550" y="845600"/>
            <a:ext cx="37032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Aller plus loin</a:t>
            </a:r>
            <a:endParaRPr/>
          </a:p>
        </p:txBody>
      </p:sp>
      <p:sp>
        <p:nvSpPr>
          <p:cNvPr id="540" name="Google Shape;540;p60"/>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fr"/>
              <a:t>La POO est très vaste et possède beaucoup de règles cependant quand elles sont bien comprises et </a:t>
            </a:r>
            <a:r>
              <a:rPr lang="fr"/>
              <a:t>mises</a:t>
            </a:r>
            <a:r>
              <a:rPr lang="fr"/>
              <a:t> en </a:t>
            </a:r>
            <a:r>
              <a:rPr lang="fr"/>
              <a:t>œuvre</a:t>
            </a:r>
            <a:r>
              <a:rPr lang="fr"/>
              <a:t> ces règles aident énormément à la maintenance et à la sécurité d’un programme.</a:t>
            </a:r>
            <a:endParaRPr/>
          </a:p>
        </p:txBody>
      </p:sp>
      <p:sp>
        <p:nvSpPr>
          <p:cNvPr id="541" name="Google Shape;541;p6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542" name="Google Shape;542;p60"/>
          <p:cNvPicPr preferRelativeResize="0"/>
          <p:nvPr/>
        </p:nvPicPr>
        <p:blipFill>
          <a:blip r:embed="rId3">
            <a:alphaModFix/>
          </a:blip>
          <a:stretch>
            <a:fillRect/>
          </a:stretch>
        </p:blipFill>
        <p:spPr>
          <a:xfrm>
            <a:off x="-22860" y="0"/>
            <a:ext cx="3703320" cy="5143500"/>
          </a:xfrm>
          <a:prstGeom prst="rect">
            <a:avLst/>
          </a:prstGeom>
          <a:noFill/>
          <a:ln>
            <a:noFill/>
          </a:ln>
        </p:spPr>
      </p:pic>
      <p:sp>
        <p:nvSpPr>
          <p:cNvPr id="543" name="Google Shape;543;p60"/>
          <p:cNvSpPr txBox="1"/>
          <p:nvPr/>
        </p:nvSpPr>
        <p:spPr>
          <a:xfrm>
            <a:off x="52500" y="220100"/>
            <a:ext cx="22161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a:solidFill>
                  <a:srgbClr val="434343"/>
                </a:solidFill>
                <a:latin typeface="Permanent Marker"/>
                <a:ea typeface="Permanent Marker"/>
                <a:cs typeface="Permanent Marker"/>
                <a:sym typeface="Permanent Marker"/>
              </a:rPr>
              <a:t>La classe a un nom unique qui la décrit bien</a:t>
            </a:r>
            <a:endParaRPr>
              <a:solidFill>
                <a:srgbClr val="434343"/>
              </a:solidFill>
              <a:latin typeface="Permanent Marker"/>
              <a:ea typeface="Permanent Marker"/>
              <a:cs typeface="Permanent Marker"/>
              <a:sym typeface="Permanent Marker"/>
            </a:endParaRPr>
          </a:p>
        </p:txBody>
      </p:sp>
      <p:sp>
        <p:nvSpPr>
          <p:cNvPr id="544" name="Google Shape;544;p60"/>
          <p:cNvSpPr txBox="1"/>
          <p:nvPr/>
        </p:nvSpPr>
        <p:spPr>
          <a:xfrm>
            <a:off x="52500" y="1134500"/>
            <a:ext cx="22161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a:solidFill>
                  <a:srgbClr val="434343"/>
                </a:solidFill>
                <a:latin typeface="Permanent Marker"/>
                <a:ea typeface="Permanent Marker"/>
                <a:cs typeface="Permanent Marker"/>
                <a:sym typeface="Permanent Marker"/>
              </a:rPr>
              <a:t>Elle a des attributs et des méthodes publiques et privés</a:t>
            </a:r>
            <a:endParaRPr>
              <a:solidFill>
                <a:srgbClr val="434343"/>
              </a:solidFill>
              <a:latin typeface="Permanent Marker"/>
              <a:ea typeface="Permanent Marker"/>
              <a:cs typeface="Permanent Marker"/>
              <a:sym typeface="Permanent Marker"/>
            </a:endParaRPr>
          </a:p>
        </p:txBody>
      </p:sp>
      <p:sp>
        <p:nvSpPr>
          <p:cNvPr id="545" name="Google Shape;545;p60"/>
          <p:cNvSpPr txBox="1"/>
          <p:nvPr/>
        </p:nvSpPr>
        <p:spPr>
          <a:xfrm>
            <a:off x="52500" y="2162535"/>
            <a:ext cx="22161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a:solidFill>
                  <a:srgbClr val="434343"/>
                </a:solidFill>
                <a:latin typeface="Permanent Marker"/>
                <a:ea typeface="Permanent Marker"/>
                <a:cs typeface="Permanent Marker"/>
                <a:sym typeface="Permanent Marker"/>
              </a:rPr>
              <a:t>Elle possède un constructeur et un destructeur! </a:t>
            </a:r>
            <a:endParaRPr>
              <a:solidFill>
                <a:srgbClr val="434343"/>
              </a:solidFill>
              <a:latin typeface="Permanent Marker"/>
              <a:ea typeface="Permanent Marker"/>
              <a:cs typeface="Permanent Marker"/>
              <a:sym typeface="Permanent Marker"/>
            </a:endParaRPr>
          </a:p>
        </p:txBody>
      </p:sp>
      <p:sp>
        <p:nvSpPr>
          <p:cNvPr id="546" name="Google Shape;546;p60"/>
          <p:cNvSpPr txBox="1"/>
          <p:nvPr/>
        </p:nvSpPr>
        <p:spPr>
          <a:xfrm>
            <a:off x="52500" y="3115700"/>
            <a:ext cx="2216100" cy="1046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a:solidFill>
                  <a:srgbClr val="434343"/>
                </a:solidFill>
                <a:latin typeface="Permanent Marker"/>
                <a:ea typeface="Permanent Marker"/>
                <a:cs typeface="Permanent Marker"/>
                <a:sym typeface="Permanent Marker"/>
              </a:rPr>
              <a:t>Elle respecte l’encapsulation, a des accesseurs et des mutateurs </a:t>
            </a:r>
            <a:endParaRPr>
              <a:solidFill>
                <a:srgbClr val="434343"/>
              </a:solidFill>
              <a:latin typeface="Permanent Marker"/>
              <a:ea typeface="Permanent Marker"/>
              <a:cs typeface="Permanent Marker"/>
              <a:sym typeface="Permanent Marker"/>
            </a:endParaRPr>
          </a:p>
        </p:txBody>
      </p:sp>
      <p:sp>
        <p:nvSpPr>
          <p:cNvPr id="547" name="Google Shape;547;p60"/>
          <p:cNvSpPr txBox="1"/>
          <p:nvPr/>
        </p:nvSpPr>
        <p:spPr>
          <a:xfrm>
            <a:off x="52500" y="4334900"/>
            <a:ext cx="221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a:solidFill>
                  <a:srgbClr val="434343"/>
                </a:solidFill>
                <a:latin typeface="Permanent Marker"/>
                <a:ea typeface="Permanent Marker"/>
                <a:cs typeface="Permanent Marker"/>
                <a:sym typeface="Permanent Marker"/>
              </a:rPr>
              <a:t>Elle a des méthodes magiques !!!! </a:t>
            </a:r>
            <a:endParaRPr>
              <a:solidFill>
                <a:srgbClr val="434343"/>
              </a:solidFill>
              <a:latin typeface="Permanent Marker"/>
              <a:ea typeface="Permanent Marker"/>
              <a:cs typeface="Permanent Marker"/>
              <a:sym typeface="Permanent Marke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51" name="Shape 551"/>
        <p:cNvGrpSpPr/>
        <p:nvPr/>
      </p:nvGrpSpPr>
      <p:grpSpPr>
        <a:xfrm>
          <a:off x="0" y="0"/>
          <a:ext cx="0" cy="0"/>
          <a:chOff x="0" y="0"/>
          <a:chExt cx="0" cy="0"/>
        </a:xfrm>
      </p:grpSpPr>
      <p:sp>
        <p:nvSpPr>
          <p:cNvPr id="552" name="Google Shape;552;p6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Le concept d’héritage</a:t>
            </a:r>
            <a:endParaRPr/>
          </a:p>
        </p:txBody>
      </p:sp>
      <p:sp>
        <p:nvSpPr>
          <p:cNvPr id="553" name="Google Shape;553;p61"/>
          <p:cNvSpPr txBox="1"/>
          <p:nvPr>
            <p:ph idx="1" type="body"/>
          </p:nvPr>
        </p:nvSpPr>
        <p:spPr>
          <a:xfrm>
            <a:off x="1303800" y="1744975"/>
            <a:ext cx="7030500" cy="2377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fr"/>
              <a:t>Nous allons essayer de comprendre au travers d’exemple ce qu’est un objet, une variable, un attribut ou méthode et un héritage</a:t>
            </a:r>
            <a:endParaRPr b="1"/>
          </a:p>
          <a:p>
            <a:pPr indent="0" lvl="0" marL="0" rtl="0" algn="l">
              <a:spcBef>
                <a:spcPts val="1200"/>
              </a:spcBef>
              <a:spcAft>
                <a:spcPts val="0"/>
              </a:spcAft>
              <a:buNone/>
            </a:pPr>
            <a:r>
              <a:rPr b="1" lang="fr"/>
              <a:t>Deux manières simple de comprendre ce qu’est un objet et l’héritage:</a:t>
            </a:r>
            <a:endParaRPr b="1"/>
          </a:p>
          <a:p>
            <a:pPr indent="-311150" lvl="0" marL="457200" rtl="0" algn="l">
              <a:spcBef>
                <a:spcPts val="1200"/>
              </a:spcBef>
              <a:spcAft>
                <a:spcPts val="0"/>
              </a:spcAft>
              <a:buSzPts val="1300"/>
              <a:buChar char="●"/>
            </a:pPr>
            <a:r>
              <a:rPr b="1" lang="fr"/>
              <a:t>Un objet de type personnage en général</a:t>
            </a:r>
            <a:endParaRPr b="1"/>
          </a:p>
          <a:p>
            <a:pPr indent="-311150" lvl="0" marL="457200" rtl="0" algn="l">
              <a:spcBef>
                <a:spcPts val="0"/>
              </a:spcBef>
              <a:spcAft>
                <a:spcPts val="0"/>
              </a:spcAft>
              <a:buSzPts val="1300"/>
              <a:buChar char="●"/>
            </a:pPr>
            <a:r>
              <a:rPr b="1" lang="fr"/>
              <a:t>Deux objets hérité de la classe personnage: le guerrier et le magicien </a:t>
            </a:r>
            <a:endParaRPr b="1"/>
          </a:p>
        </p:txBody>
      </p:sp>
      <p:sp>
        <p:nvSpPr>
          <p:cNvPr id="554" name="Google Shape;554;p61"/>
          <p:cNvSpPr/>
          <p:nvPr/>
        </p:nvSpPr>
        <p:spPr>
          <a:xfrm>
            <a:off x="736500" y="3529425"/>
            <a:ext cx="1683300" cy="1119000"/>
          </a:xfrm>
          <a:prstGeom prst="round2DiagRect">
            <a:avLst>
              <a:gd fmla="val 16667" name="adj1"/>
              <a:gd fmla="val 0" name="adj2"/>
            </a:avLst>
          </a:prstGeom>
          <a:solidFill>
            <a:srgbClr val="990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a:solidFill>
                  <a:schemeClr val="dk1"/>
                </a:solidFill>
                <a:latin typeface="Courier New"/>
                <a:ea typeface="Courier New"/>
                <a:cs typeface="Courier New"/>
                <a:sym typeface="Courier New"/>
              </a:rPr>
              <a:t>Classe 1 </a:t>
            </a:r>
            <a:endParaRPr b="1">
              <a:solidFill>
                <a:schemeClr val="dk1"/>
              </a:solidFill>
              <a:latin typeface="Courier New"/>
              <a:ea typeface="Courier New"/>
              <a:cs typeface="Courier New"/>
              <a:sym typeface="Courier New"/>
            </a:endParaRPr>
          </a:p>
        </p:txBody>
      </p:sp>
      <p:sp>
        <p:nvSpPr>
          <p:cNvPr id="555" name="Google Shape;555;p61"/>
          <p:cNvSpPr/>
          <p:nvPr/>
        </p:nvSpPr>
        <p:spPr>
          <a:xfrm>
            <a:off x="3708300" y="3529425"/>
            <a:ext cx="1683300" cy="1119000"/>
          </a:xfrm>
          <a:prstGeom prst="round2DiagRect">
            <a:avLst>
              <a:gd fmla="val 16667" name="adj1"/>
              <a:gd fmla="val 0" name="adj2"/>
            </a:avLst>
          </a:prstGeom>
          <a:solidFill>
            <a:srgbClr val="990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a:solidFill>
                  <a:schemeClr val="dk1"/>
                </a:solidFill>
                <a:latin typeface="Courier New"/>
                <a:ea typeface="Courier New"/>
                <a:cs typeface="Courier New"/>
                <a:sym typeface="Courier New"/>
              </a:rPr>
              <a:t>Classe 2</a:t>
            </a:r>
            <a:endParaRPr b="1">
              <a:solidFill>
                <a:schemeClr val="dk1"/>
              </a:solidFill>
              <a:latin typeface="Courier New"/>
              <a:ea typeface="Courier New"/>
              <a:cs typeface="Courier New"/>
              <a:sym typeface="Courier New"/>
            </a:endParaRPr>
          </a:p>
          <a:p>
            <a:pPr indent="0" lvl="0" marL="0" rtl="0" algn="ctr">
              <a:spcBef>
                <a:spcPts val="0"/>
              </a:spcBef>
              <a:spcAft>
                <a:spcPts val="0"/>
              </a:spcAft>
              <a:buNone/>
            </a:pPr>
            <a:r>
              <a:rPr b="1" lang="fr">
                <a:solidFill>
                  <a:schemeClr val="dk1"/>
                </a:solidFill>
                <a:latin typeface="Courier New"/>
                <a:ea typeface="Courier New"/>
                <a:cs typeface="Courier New"/>
                <a:sym typeface="Courier New"/>
              </a:rPr>
              <a:t>hérité de la classe 1 </a:t>
            </a:r>
            <a:endParaRPr b="1">
              <a:solidFill>
                <a:schemeClr val="dk1"/>
              </a:solidFill>
              <a:latin typeface="Courier New"/>
              <a:ea typeface="Courier New"/>
              <a:cs typeface="Courier New"/>
              <a:sym typeface="Courier New"/>
            </a:endParaRPr>
          </a:p>
        </p:txBody>
      </p:sp>
      <p:sp>
        <p:nvSpPr>
          <p:cNvPr id="556" name="Google Shape;556;p61"/>
          <p:cNvSpPr/>
          <p:nvPr/>
        </p:nvSpPr>
        <p:spPr>
          <a:xfrm>
            <a:off x="6680100" y="3529425"/>
            <a:ext cx="1683300" cy="1119000"/>
          </a:xfrm>
          <a:prstGeom prst="round2DiagRect">
            <a:avLst>
              <a:gd fmla="val 16667" name="adj1"/>
              <a:gd fmla="val 0" name="adj2"/>
            </a:avLst>
          </a:prstGeom>
          <a:solidFill>
            <a:srgbClr val="990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a:solidFill>
                  <a:schemeClr val="dk1"/>
                </a:solidFill>
                <a:latin typeface="Courier New"/>
                <a:ea typeface="Courier New"/>
                <a:cs typeface="Courier New"/>
                <a:sym typeface="Courier New"/>
              </a:rPr>
              <a:t>Classe 3</a:t>
            </a:r>
            <a:endParaRPr b="1">
              <a:solidFill>
                <a:schemeClr val="dk1"/>
              </a:solidFill>
              <a:latin typeface="Courier New"/>
              <a:ea typeface="Courier New"/>
              <a:cs typeface="Courier New"/>
              <a:sym typeface="Courier New"/>
            </a:endParaRPr>
          </a:p>
          <a:p>
            <a:pPr indent="0" lvl="0" marL="0" rtl="0" algn="ctr">
              <a:spcBef>
                <a:spcPts val="0"/>
              </a:spcBef>
              <a:spcAft>
                <a:spcPts val="0"/>
              </a:spcAft>
              <a:buNone/>
            </a:pPr>
            <a:r>
              <a:rPr b="1" lang="fr">
                <a:solidFill>
                  <a:schemeClr val="dk1"/>
                </a:solidFill>
                <a:latin typeface="Courier New"/>
                <a:ea typeface="Courier New"/>
                <a:cs typeface="Courier New"/>
                <a:sym typeface="Courier New"/>
              </a:rPr>
              <a:t>hérité de la classe 2 </a:t>
            </a:r>
            <a:endParaRPr b="1">
              <a:solidFill>
                <a:schemeClr val="dk1"/>
              </a:solidFill>
              <a:latin typeface="Courier New"/>
              <a:ea typeface="Courier New"/>
              <a:cs typeface="Courier New"/>
              <a:sym typeface="Courier New"/>
            </a:endParaRPr>
          </a:p>
          <a:p>
            <a:pPr indent="0" lvl="0" marL="0" rtl="0" algn="ctr">
              <a:spcBef>
                <a:spcPts val="0"/>
              </a:spcBef>
              <a:spcAft>
                <a:spcPts val="0"/>
              </a:spcAft>
              <a:buNone/>
            </a:pPr>
            <a:r>
              <a:t/>
            </a:r>
            <a:endParaRPr b="1">
              <a:solidFill>
                <a:schemeClr val="dk1"/>
              </a:solidFill>
              <a:latin typeface="Courier New"/>
              <a:ea typeface="Courier New"/>
              <a:cs typeface="Courier New"/>
              <a:sym typeface="Courier New"/>
            </a:endParaRPr>
          </a:p>
        </p:txBody>
      </p:sp>
      <p:cxnSp>
        <p:nvCxnSpPr>
          <p:cNvPr id="557" name="Google Shape;557;p61"/>
          <p:cNvCxnSpPr>
            <a:stCxn id="554" idx="0"/>
            <a:endCxn id="555" idx="2"/>
          </p:cNvCxnSpPr>
          <p:nvPr/>
        </p:nvCxnSpPr>
        <p:spPr>
          <a:xfrm>
            <a:off x="2419800" y="4088925"/>
            <a:ext cx="1288500" cy="0"/>
          </a:xfrm>
          <a:prstGeom prst="straightConnector1">
            <a:avLst/>
          </a:prstGeom>
          <a:noFill/>
          <a:ln cap="flat" cmpd="sng" w="38100">
            <a:solidFill>
              <a:schemeClr val="dk2"/>
            </a:solidFill>
            <a:prstDash val="solid"/>
            <a:round/>
            <a:headEnd len="med" w="med" type="none"/>
            <a:tailEnd len="med" w="med" type="triangle"/>
          </a:ln>
        </p:spPr>
      </p:cxnSp>
      <p:cxnSp>
        <p:nvCxnSpPr>
          <p:cNvPr id="558" name="Google Shape;558;p61"/>
          <p:cNvCxnSpPr/>
          <p:nvPr/>
        </p:nvCxnSpPr>
        <p:spPr>
          <a:xfrm>
            <a:off x="5391600" y="4088925"/>
            <a:ext cx="1288500" cy="0"/>
          </a:xfrm>
          <a:prstGeom prst="straightConnector1">
            <a:avLst/>
          </a:prstGeom>
          <a:noFill/>
          <a:ln cap="flat" cmpd="sng" w="38100">
            <a:solidFill>
              <a:schemeClr val="dk2"/>
            </a:solidFill>
            <a:prstDash val="solid"/>
            <a:round/>
            <a:headEnd len="med" w="med" type="none"/>
            <a:tailEnd len="med" w="med" type="triangle"/>
          </a:ln>
        </p:spPr>
      </p:cxnSp>
      <p:sp>
        <p:nvSpPr>
          <p:cNvPr id="559" name="Google Shape;559;p61"/>
          <p:cNvSpPr txBox="1"/>
          <p:nvPr/>
        </p:nvSpPr>
        <p:spPr>
          <a:xfrm>
            <a:off x="2553825" y="4101725"/>
            <a:ext cx="10266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a:latin typeface="Nunito"/>
                <a:ea typeface="Nunito"/>
                <a:cs typeface="Nunito"/>
                <a:sym typeface="Nunito"/>
              </a:rPr>
              <a:t>Variables et attributs</a:t>
            </a:r>
            <a:endParaRPr>
              <a:latin typeface="Nunito"/>
              <a:ea typeface="Nunito"/>
              <a:cs typeface="Nunito"/>
              <a:sym typeface="Nunito"/>
            </a:endParaRPr>
          </a:p>
        </p:txBody>
      </p:sp>
      <p:sp>
        <p:nvSpPr>
          <p:cNvPr id="560" name="Google Shape;560;p61"/>
          <p:cNvSpPr txBox="1"/>
          <p:nvPr/>
        </p:nvSpPr>
        <p:spPr>
          <a:xfrm>
            <a:off x="5525625" y="4101725"/>
            <a:ext cx="10266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a:latin typeface="Nunito"/>
                <a:ea typeface="Nunito"/>
                <a:cs typeface="Nunito"/>
                <a:sym typeface="Nunito"/>
              </a:rPr>
              <a:t>Variables et attributs</a:t>
            </a:r>
            <a:endParaRPr>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7"/>
          <p:cNvSpPr txBox="1"/>
          <p:nvPr>
            <p:ph type="title"/>
          </p:nvPr>
        </p:nvSpPr>
        <p:spPr>
          <a:xfrm>
            <a:off x="819150" y="845600"/>
            <a:ext cx="4485000" cy="1383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Exemple de difficulté pour exprimer son raisonnement </a:t>
            </a:r>
            <a:endParaRPr/>
          </a:p>
        </p:txBody>
      </p:sp>
      <p:sp>
        <p:nvSpPr>
          <p:cNvPr id="161" name="Google Shape;161;p17"/>
          <p:cNvSpPr txBox="1"/>
          <p:nvPr>
            <p:ph idx="1" type="body"/>
          </p:nvPr>
        </p:nvSpPr>
        <p:spPr>
          <a:xfrm>
            <a:off x="833116" y="2319050"/>
            <a:ext cx="4485000" cy="21198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fr"/>
              <a:t>acheter 6 bouteilles de lait</a:t>
            </a:r>
            <a:endParaRPr/>
          </a:p>
          <a:p>
            <a:pPr indent="-298450" lvl="1" marL="914400" rtl="0" algn="l">
              <a:spcBef>
                <a:spcPts val="0"/>
              </a:spcBef>
              <a:spcAft>
                <a:spcPts val="0"/>
              </a:spcAft>
              <a:buSzPts val="1100"/>
              <a:buChar char="-"/>
            </a:pPr>
            <a:r>
              <a:rPr lang="fr"/>
              <a:t>Est-ce une solution possible?</a:t>
            </a:r>
            <a:endParaRPr/>
          </a:p>
          <a:p>
            <a:pPr indent="0" lvl="0" marL="0" rtl="0" algn="l">
              <a:spcBef>
                <a:spcPts val="1200"/>
              </a:spcBef>
              <a:spcAft>
                <a:spcPts val="0"/>
              </a:spcAft>
              <a:buNone/>
            </a:pPr>
            <a:r>
              <a:rPr lang="fr"/>
              <a:t>→ OUI </a:t>
            </a:r>
            <a:endParaRPr/>
          </a:p>
          <a:p>
            <a:pPr indent="0" lvl="0" marL="0" rtl="0" algn="l">
              <a:spcBef>
                <a:spcPts val="1200"/>
              </a:spcBef>
              <a:spcAft>
                <a:spcPts val="0"/>
              </a:spcAft>
              <a:buNone/>
            </a:pPr>
            <a:r>
              <a:rPr lang="fr"/>
              <a:t>Le résultat le plus probable pour un ordinateur, il y à un changement de quantité après une condition</a:t>
            </a:r>
            <a:endParaRPr/>
          </a:p>
          <a:p>
            <a:pPr indent="0" lvl="0" marL="0" rtl="0" algn="l">
              <a:spcBef>
                <a:spcPts val="1200"/>
              </a:spcBef>
              <a:spcAft>
                <a:spcPts val="1200"/>
              </a:spcAft>
              <a:buNone/>
            </a:pPr>
            <a:r>
              <a:t/>
            </a:r>
            <a:endParaRPr/>
          </a:p>
        </p:txBody>
      </p:sp>
      <p:sp>
        <p:nvSpPr>
          <p:cNvPr id="162" name="Google Shape;162;p1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163" name="Google Shape;163;p17"/>
          <p:cNvPicPr preferRelativeResize="0"/>
          <p:nvPr/>
        </p:nvPicPr>
        <p:blipFill>
          <a:blip r:embed="rId3">
            <a:alphaModFix/>
          </a:blip>
          <a:stretch>
            <a:fillRect/>
          </a:stretch>
        </p:blipFill>
        <p:spPr>
          <a:xfrm>
            <a:off x="5783299" y="845600"/>
            <a:ext cx="2495295" cy="3593251"/>
          </a:xfrm>
          <a:prstGeom prst="rect">
            <a:avLst/>
          </a:prstGeom>
          <a:noFill/>
          <a:ln>
            <a:noFill/>
          </a:ln>
        </p:spPr>
      </p:pic>
      <p:pic>
        <p:nvPicPr>
          <p:cNvPr id="164" name="Google Shape;164;p17"/>
          <p:cNvPicPr preferRelativeResize="0"/>
          <p:nvPr/>
        </p:nvPicPr>
        <p:blipFill rotWithShape="1">
          <a:blip r:embed="rId3">
            <a:alphaModFix/>
          </a:blip>
          <a:srcRect b="11313" l="48886" r="47518" t="84873"/>
          <a:stretch/>
        </p:blipFill>
        <p:spPr>
          <a:xfrm>
            <a:off x="8179429" y="3292023"/>
            <a:ext cx="89726" cy="136974"/>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64" name="Shape 564"/>
        <p:cNvGrpSpPr/>
        <p:nvPr/>
      </p:nvGrpSpPr>
      <p:grpSpPr>
        <a:xfrm>
          <a:off x="0" y="0"/>
          <a:ext cx="0" cy="0"/>
          <a:chOff x="0" y="0"/>
          <a:chExt cx="0" cy="0"/>
        </a:xfrm>
      </p:grpSpPr>
      <p:sp>
        <p:nvSpPr>
          <p:cNvPr id="565" name="Google Shape;565;p62"/>
          <p:cNvSpPr txBox="1"/>
          <p:nvPr>
            <p:ph type="title"/>
          </p:nvPr>
        </p:nvSpPr>
        <p:spPr>
          <a:xfrm>
            <a:off x="4949400" y="236000"/>
            <a:ext cx="39153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Le concept d’héritage</a:t>
            </a:r>
            <a:endParaRPr/>
          </a:p>
        </p:txBody>
      </p:sp>
      <p:sp>
        <p:nvSpPr>
          <p:cNvPr id="566" name="Google Shape;566;p62"/>
          <p:cNvSpPr/>
          <p:nvPr/>
        </p:nvSpPr>
        <p:spPr>
          <a:xfrm>
            <a:off x="3044550" y="513875"/>
            <a:ext cx="1683300" cy="717900"/>
          </a:xfrm>
          <a:prstGeom prst="round2DiagRect">
            <a:avLst>
              <a:gd fmla="val 16667" name="adj1"/>
              <a:gd fmla="val 0" name="adj2"/>
            </a:avLst>
          </a:prstGeom>
          <a:solidFill>
            <a:srgbClr val="990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a:solidFill>
                  <a:schemeClr val="dk1"/>
                </a:solidFill>
                <a:latin typeface="Courier New"/>
                <a:ea typeface="Courier New"/>
                <a:cs typeface="Courier New"/>
                <a:sym typeface="Courier New"/>
              </a:rPr>
              <a:t>Personnage</a:t>
            </a:r>
            <a:endParaRPr b="1">
              <a:solidFill>
                <a:schemeClr val="dk1"/>
              </a:solidFill>
              <a:latin typeface="Courier New"/>
              <a:ea typeface="Courier New"/>
              <a:cs typeface="Courier New"/>
              <a:sym typeface="Courier New"/>
            </a:endParaRPr>
          </a:p>
        </p:txBody>
      </p:sp>
      <p:sp>
        <p:nvSpPr>
          <p:cNvPr id="567" name="Google Shape;567;p62"/>
          <p:cNvSpPr/>
          <p:nvPr/>
        </p:nvSpPr>
        <p:spPr>
          <a:xfrm>
            <a:off x="3044550" y="2136596"/>
            <a:ext cx="1683300" cy="717900"/>
          </a:xfrm>
          <a:prstGeom prst="round2DiagRect">
            <a:avLst>
              <a:gd fmla="val 16667" name="adj1"/>
              <a:gd fmla="val 0" name="adj2"/>
            </a:avLst>
          </a:prstGeom>
          <a:solidFill>
            <a:srgbClr val="990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a:solidFill>
                  <a:schemeClr val="dk1"/>
                </a:solidFill>
                <a:latin typeface="Courier New"/>
                <a:ea typeface="Courier New"/>
                <a:cs typeface="Courier New"/>
                <a:sym typeface="Courier New"/>
              </a:rPr>
              <a:t>Guerrier</a:t>
            </a:r>
            <a:endParaRPr b="1">
              <a:solidFill>
                <a:schemeClr val="dk1"/>
              </a:solidFill>
              <a:latin typeface="Courier New"/>
              <a:ea typeface="Courier New"/>
              <a:cs typeface="Courier New"/>
              <a:sym typeface="Courier New"/>
            </a:endParaRPr>
          </a:p>
        </p:txBody>
      </p:sp>
      <p:sp>
        <p:nvSpPr>
          <p:cNvPr id="568" name="Google Shape;568;p62"/>
          <p:cNvSpPr/>
          <p:nvPr/>
        </p:nvSpPr>
        <p:spPr>
          <a:xfrm>
            <a:off x="718125" y="1699279"/>
            <a:ext cx="1683300" cy="717900"/>
          </a:xfrm>
          <a:prstGeom prst="round2DiagRect">
            <a:avLst>
              <a:gd fmla="val 16667" name="adj1"/>
              <a:gd fmla="val 0" name="adj2"/>
            </a:avLst>
          </a:prstGeom>
          <a:solidFill>
            <a:srgbClr val="990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a:solidFill>
                  <a:schemeClr val="dk1"/>
                </a:solidFill>
                <a:latin typeface="Courier New"/>
                <a:ea typeface="Courier New"/>
                <a:cs typeface="Courier New"/>
                <a:sym typeface="Courier New"/>
              </a:rPr>
              <a:t>Magicien</a:t>
            </a:r>
            <a:r>
              <a:rPr b="1" lang="fr">
                <a:solidFill>
                  <a:schemeClr val="dk1"/>
                </a:solidFill>
                <a:latin typeface="Courier New"/>
                <a:ea typeface="Courier New"/>
                <a:cs typeface="Courier New"/>
                <a:sym typeface="Courier New"/>
              </a:rPr>
              <a:t> </a:t>
            </a:r>
            <a:endParaRPr b="1">
              <a:solidFill>
                <a:schemeClr val="dk1"/>
              </a:solidFill>
              <a:latin typeface="Courier New"/>
              <a:ea typeface="Courier New"/>
              <a:cs typeface="Courier New"/>
              <a:sym typeface="Courier New"/>
            </a:endParaRPr>
          </a:p>
          <a:p>
            <a:pPr indent="0" lvl="0" marL="0" rtl="0" algn="ctr">
              <a:spcBef>
                <a:spcPts val="0"/>
              </a:spcBef>
              <a:spcAft>
                <a:spcPts val="0"/>
              </a:spcAft>
              <a:buNone/>
            </a:pPr>
            <a:r>
              <a:t/>
            </a:r>
            <a:endParaRPr b="1">
              <a:solidFill>
                <a:schemeClr val="dk1"/>
              </a:solidFill>
              <a:latin typeface="Courier New"/>
              <a:ea typeface="Courier New"/>
              <a:cs typeface="Courier New"/>
              <a:sym typeface="Courier New"/>
            </a:endParaRPr>
          </a:p>
        </p:txBody>
      </p:sp>
      <p:cxnSp>
        <p:nvCxnSpPr>
          <p:cNvPr id="569" name="Google Shape;569;p62"/>
          <p:cNvCxnSpPr>
            <a:stCxn id="566" idx="1"/>
            <a:endCxn id="567" idx="3"/>
          </p:cNvCxnSpPr>
          <p:nvPr/>
        </p:nvCxnSpPr>
        <p:spPr>
          <a:xfrm>
            <a:off x="3886200" y="1231775"/>
            <a:ext cx="0" cy="904800"/>
          </a:xfrm>
          <a:prstGeom prst="straightConnector1">
            <a:avLst/>
          </a:prstGeom>
          <a:noFill/>
          <a:ln cap="flat" cmpd="sng" w="38100">
            <a:solidFill>
              <a:schemeClr val="dk2"/>
            </a:solidFill>
            <a:prstDash val="solid"/>
            <a:round/>
            <a:headEnd len="med" w="med" type="none"/>
            <a:tailEnd len="med" w="med" type="triangle"/>
          </a:ln>
        </p:spPr>
      </p:cxnSp>
      <p:cxnSp>
        <p:nvCxnSpPr>
          <p:cNvPr id="570" name="Google Shape;570;p62"/>
          <p:cNvCxnSpPr>
            <a:stCxn id="567" idx="1"/>
            <a:endCxn id="571" idx="3"/>
          </p:cNvCxnSpPr>
          <p:nvPr/>
        </p:nvCxnSpPr>
        <p:spPr>
          <a:xfrm>
            <a:off x="3886200" y="2854496"/>
            <a:ext cx="910800" cy="1194600"/>
          </a:xfrm>
          <a:prstGeom prst="straightConnector1">
            <a:avLst/>
          </a:prstGeom>
          <a:noFill/>
          <a:ln cap="flat" cmpd="sng" w="38100">
            <a:solidFill>
              <a:schemeClr val="dk2"/>
            </a:solidFill>
            <a:prstDash val="solid"/>
            <a:round/>
            <a:headEnd len="med" w="med" type="none"/>
            <a:tailEnd len="med" w="med" type="triangle"/>
          </a:ln>
        </p:spPr>
      </p:cxnSp>
      <p:cxnSp>
        <p:nvCxnSpPr>
          <p:cNvPr id="572" name="Google Shape;572;p62"/>
          <p:cNvCxnSpPr>
            <a:stCxn id="566" idx="1"/>
            <a:endCxn id="568" idx="0"/>
          </p:cNvCxnSpPr>
          <p:nvPr/>
        </p:nvCxnSpPr>
        <p:spPr>
          <a:xfrm flipH="1">
            <a:off x="2401500" y="1231775"/>
            <a:ext cx="1484700" cy="826500"/>
          </a:xfrm>
          <a:prstGeom prst="straightConnector1">
            <a:avLst/>
          </a:prstGeom>
          <a:noFill/>
          <a:ln cap="flat" cmpd="sng" w="38100">
            <a:solidFill>
              <a:schemeClr val="dk2"/>
            </a:solidFill>
            <a:prstDash val="solid"/>
            <a:round/>
            <a:headEnd len="med" w="med" type="none"/>
            <a:tailEnd len="med" w="med" type="triangle"/>
          </a:ln>
        </p:spPr>
      </p:cxnSp>
      <p:sp>
        <p:nvSpPr>
          <p:cNvPr id="571" name="Google Shape;571;p62"/>
          <p:cNvSpPr/>
          <p:nvPr/>
        </p:nvSpPr>
        <p:spPr>
          <a:xfrm>
            <a:off x="3955375" y="4049021"/>
            <a:ext cx="1683300" cy="717900"/>
          </a:xfrm>
          <a:prstGeom prst="round2DiagRect">
            <a:avLst>
              <a:gd fmla="val 16667" name="adj1"/>
              <a:gd fmla="val 0" name="adj2"/>
            </a:avLst>
          </a:prstGeom>
          <a:solidFill>
            <a:srgbClr val="990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a:solidFill>
                  <a:schemeClr val="dk1"/>
                </a:solidFill>
                <a:latin typeface="Courier New"/>
                <a:ea typeface="Courier New"/>
                <a:cs typeface="Courier New"/>
                <a:sym typeface="Courier New"/>
              </a:rPr>
              <a:t>Barbare</a:t>
            </a:r>
            <a:endParaRPr b="1">
              <a:solidFill>
                <a:schemeClr val="dk1"/>
              </a:solidFill>
              <a:latin typeface="Courier New"/>
              <a:ea typeface="Courier New"/>
              <a:cs typeface="Courier New"/>
              <a:sym typeface="Courier New"/>
            </a:endParaRPr>
          </a:p>
        </p:txBody>
      </p:sp>
      <p:sp>
        <p:nvSpPr>
          <p:cNvPr id="573" name="Google Shape;573;p62"/>
          <p:cNvSpPr/>
          <p:nvPr/>
        </p:nvSpPr>
        <p:spPr>
          <a:xfrm>
            <a:off x="2001300" y="4049021"/>
            <a:ext cx="1683300" cy="717900"/>
          </a:xfrm>
          <a:prstGeom prst="round2DiagRect">
            <a:avLst>
              <a:gd fmla="val 16667" name="adj1"/>
              <a:gd fmla="val 0" name="adj2"/>
            </a:avLst>
          </a:prstGeom>
          <a:solidFill>
            <a:srgbClr val="990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a:solidFill>
                  <a:schemeClr val="dk1"/>
                </a:solidFill>
                <a:latin typeface="Courier New"/>
                <a:ea typeface="Courier New"/>
                <a:cs typeface="Courier New"/>
                <a:sym typeface="Courier New"/>
              </a:rPr>
              <a:t>Guerrier-Mage</a:t>
            </a:r>
            <a:endParaRPr b="1">
              <a:solidFill>
                <a:schemeClr val="dk1"/>
              </a:solidFill>
              <a:latin typeface="Courier New"/>
              <a:ea typeface="Courier New"/>
              <a:cs typeface="Courier New"/>
              <a:sym typeface="Courier New"/>
            </a:endParaRPr>
          </a:p>
        </p:txBody>
      </p:sp>
      <p:cxnSp>
        <p:nvCxnSpPr>
          <p:cNvPr id="574" name="Google Shape;574;p62"/>
          <p:cNvCxnSpPr>
            <a:stCxn id="567" idx="1"/>
            <a:endCxn id="573" idx="3"/>
          </p:cNvCxnSpPr>
          <p:nvPr/>
        </p:nvCxnSpPr>
        <p:spPr>
          <a:xfrm flipH="1">
            <a:off x="2843100" y="2854496"/>
            <a:ext cx="1043100" cy="1194600"/>
          </a:xfrm>
          <a:prstGeom prst="straightConnector1">
            <a:avLst/>
          </a:prstGeom>
          <a:noFill/>
          <a:ln cap="flat" cmpd="sng" w="38100">
            <a:solidFill>
              <a:schemeClr val="dk2"/>
            </a:solidFill>
            <a:prstDash val="solid"/>
            <a:round/>
            <a:headEnd len="med" w="med" type="none"/>
            <a:tailEnd len="med" w="med" type="triangle"/>
          </a:ln>
        </p:spPr>
      </p:cxnSp>
      <p:cxnSp>
        <p:nvCxnSpPr>
          <p:cNvPr id="575" name="Google Shape;575;p62"/>
          <p:cNvCxnSpPr>
            <a:stCxn id="568" idx="1"/>
            <a:endCxn id="573" idx="3"/>
          </p:cNvCxnSpPr>
          <p:nvPr/>
        </p:nvCxnSpPr>
        <p:spPr>
          <a:xfrm>
            <a:off x="1559775" y="2417179"/>
            <a:ext cx="1283100" cy="1631700"/>
          </a:xfrm>
          <a:prstGeom prst="straightConnector1">
            <a:avLst/>
          </a:prstGeom>
          <a:noFill/>
          <a:ln cap="flat" cmpd="sng" w="38100">
            <a:solidFill>
              <a:schemeClr val="dk2"/>
            </a:solidFill>
            <a:prstDash val="solid"/>
            <a:round/>
            <a:headEnd len="med" w="med" type="none"/>
            <a:tailEnd len="med" w="med" type="triangle"/>
          </a:ln>
        </p:spPr>
      </p:cxnSp>
      <p:sp>
        <p:nvSpPr>
          <p:cNvPr id="576" name="Google Shape;576;p62"/>
          <p:cNvSpPr/>
          <p:nvPr/>
        </p:nvSpPr>
        <p:spPr>
          <a:xfrm>
            <a:off x="5449525" y="1470671"/>
            <a:ext cx="1683300" cy="717900"/>
          </a:xfrm>
          <a:prstGeom prst="round2DiagRect">
            <a:avLst>
              <a:gd fmla="val 16667" name="adj1"/>
              <a:gd fmla="val 0" name="adj2"/>
            </a:avLst>
          </a:prstGeom>
          <a:solidFill>
            <a:srgbClr val="990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a:solidFill>
                  <a:schemeClr val="dk1"/>
                </a:solidFill>
                <a:latin typeface="Courier New"/>
                <a:ea typeface="Courier New"/>
                <a:cs typeface="Courier New"/>
                <a:sym typeface="Courier New"/>
              </a:rPr>
              <a:t>Clerc</a:t>
            </a:r>
            <a:endParaRPr b="1">
              <a:solidFill>
                <a:schemeClr val="dk1"/>
              </a:solidFill>
              <a:latin typeface="Courier New"/>
              <a:ea typeface="Courier New"/>
              <a:cs typeface="Courier New"/>
              <a:sym typeface="Courier New"/>
            </a:endParaRPr>
          </a:p>
        </p:txBody>
      </p:sp>
      <p:cxnSp>
        <p:nvCxnSpPr>
          <p:cNvPr id="577" name="Google Shape;577;p62"/>
          <p:cNvCxnSpPr>
            <a:stCxn id="566" idx="1"/>
            <a:endCxn id="576" idx="2"/>
          </p:cNvCxnSpPr>
          <p:nvPr/>
        </p:nvCxnSpPr>
        <p:spPr>
          <a:xfrm>
            <a:off x="3886200" y="1231775"/>
            <a:ext cx="1563300" cy="597900"/>
          </a:xfrm>
          <a:prstGeom prst="straightConnector1">
            <a:avLst/>
          </a:prstGeom>
          <a:noFill/>
          <a:ln cap="flat" cmpd="sng" w="38100">
            <a:solidFill>
              <a:schemeClr val="dk2"/>
            </a:solidFill>
            <a:prstDash val="solid"/>
            <a:round/>
            <a:headEnd len="med" w="med" type="none"/>
            <a:tailEnd len="med" w="med" type="triangle"/>
          </a:ln>
        </p:spPr>
      </p:cxnSp>
      <p:sp>
        <p:nvSpPr>
          <p:cNvPr id="578" name="Google Shape;578;p62"/>
          <p:cNvSpPr/>
          <p:nvPr/>
        </p:nvSpPr>
        <p:spPr>
          <a:xfrm>
            <a:off x="5449525" y="2864246"/>
            <a:ext cx="1683300" cy="717900"/>
          </a:xfrm>
          <a:prstGeom prst="round2DiagRect">
            <a:avLst>
              <a:gd fmla="val 16667" name="adj1"/>
              <a:gd fmla="val 0" name="adj2"/>
            </a:avLst>
          </a:prstGeom>
          <a:solidFill>
            <a:srgbClr val="990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a:solidFill>
                  <a:schemeClr val="dk1"/>
                </a:solidFill>
                <a:latin typeface="Courier New"/>
                <a:ea typeface="Courier New"/>
                <a:cs typeface="Courier New"/>
                <a:sym typeface="Courier New"/>
              </a:rPr>
              <a:t>Paladin</a:t>
            </a:r>
            <a:endParaRPr b="1">
              <a:solidFill>
                <a:schemeClr val="dk1"/>
              </a:solidFill>
              <a:latin typeface="Courier New"/>
              <a:ea typeface="Courier New"/>
              <a:cs typeface="Courier New"/>
              <a:sym typeface="Courier New"/>
            </a:endParaRPr>
          </a:p>
        </p:txBody>
      </p:sp>
      <p:cxnSp>
        <p:nvCxnSpPr>
          <p:cNvPr id="579" name="Google Shape;579;p62"/>
          <p:cNvCxnSpPr>
            <a:stCxn id="567" idx="1"/>
            <a:endCxn id="578" idx="2"/>
          </p:cNvCxnSpPr>
          <p:nvPr/>
        </p:nvCxnSpPr>
        <p:spPr>
          <a:xfrm>
            <a:off x="3886200" y="2854496"/>
            <a:ext cx="1563300" cy="368700"/>
          </a:xfrm>
          <a:prstGeom prst="straightConnector1">
            <a:avLst/>
          </a:prstGeom>
          <a:noFill/>
          <a:ln cap="flat" cmpd="sng" w="38100">
            <a:solidFill>
              <a:schemeClr val="dk2"/>
            </a:solidFill>
            <a:prstDash val="solid"/>
            <a:round/>
            <a:headEnd len="med" w="med" type="none"/>
            <a:tailEnd len="med" w="med" type="triangle"/>
          </a:ln>
        </p:spPr>
      </p:cxnSp>
      <p:cxnSp>
        <p:nvCxnSpPr>
          <p:cNvPr id="580" name="Google Shape;580;p62"/>
          <p:cNvCxnSpPr>
            <a:stCxn id="576" idx="1"/>
            <a:endCxn id="578" idx="3"/>
          </p:cNvCxnSpPr>
          <p:nvPr/>
        </p:nvCxnSpPr>
        <p:spPr>
          <a:xfrm>
            <a:off x="6291175" y="2188571"/>
            <a:ext cx="0" cy="675600"/>
          </a:xfrm>
          <a:prstGeom prst="straightConnector1">
            <a:avLst/>
          </a:prstGeom>
          <a:noFill/>
          <a:ln cap="flat" cmpd="sng" w="38100">
            <a:solidFill>
              <a:schemeClr val="dk2"/>
            </a:solidFill>
            <a:prstDash val="solid"/>
            <a:round/>
            <a:headEnd len="med" w="med" type="none"/>
            <a:tailEnd len="med" w="med" type="triangle"/>
          </a:ln>
        </p:spPr>
      </p:cxnSp>
      <p:sp>
        <p:nvSpPr>
          <p:cNvPr id="581" name="Google Shape;581;p62"/>
          <p:cNvSpPr/>
          <p:nvPr/>
        </p:nvSpPr>
        <p:spPr>
          <a:xfrm>
            <a:off x="318000" y="3249650"/>
            <a:ext cx="1683300" cy="717900"/>
          </a:xfrm>
          <a:prstGeom prst="round2DiagRect">
            <a:avLst>
              <a:gd fmla="val 16667" name="adj1"/>
              <a:gd fmla="val 0" name="adj2"/>
            </a:avLst>
          </a:prstGeom>
          <a:solidFill>
            <a:srgbClr val="990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a:solidFill>
                  <a:schemeClr val="dk1"/>
                </a:solidFill>
                <a:latin typeface="Courier New"/>
                <a:ea typeface="Courier New"/>
                <a:cs typeface="Courier New"/>
                <a:sym typeface="Courier New"/>
              </a:rPr>
              <a:t>élémentaliste</a:t>
            </a:r>
            <a:endParaRPr b="1">
              <a:solidFill>
                <a:schemeClr val="dk1"/>
              </a:solidFill>
              <a:latin typeface="Courier New"/>
              <a:ea typeface="Courier New"/>
              <a:cs typeface="Courier New"/>
              <a:sym typeface="Courier New"/>
            </a:endParaRPr>
          </a:p>
        </p:txBody>
      </p:sp>
      <p:cxnSp>
        <p:nvCxnSpPr>
          <p:cNvPr id="582" name="Google Shape;582;p62"/>
          <p:cNvCxnSpPr>
            <a:stCxn id="568" idx="1"/>
            <a:endCxn id="581" idx="3"/>
          </p:cNvCxnSpPr>
          <p:nvPr/>
        </p:nvCxnSpPr>
        <p:spPr>
          <a:xfrm flipH="1">
            <a:off x="1159575" y="2417179"/>
            <a:ext cx="400200" cy="832500"/>
          </a:xfrm>
          <a:prstGeom prst="straightConnector1">
            <a:avLst/>
          </a:prstGeom>
          <a:noFill/>
          <a:ln cap="flat" cmpd="sng" w="38100">
            <a:solidFill>
              <a:schemeClr val="dk2"/>
            </a:solidFill>
            <a:prstDash val="solid"/>
            <a:round/>
            <a:headEnd len="med" w="med" type="none"/>
            <a:tailEnd len="med" w="med" type="triangle"/>
          </a:ln>
        </p:spPr>
      </p:cxnSp>
      <p:sp>
        <p:nvSpPr>
          <p:cNvPr id="583" name="Google Shape;583;p62"/>
          <p:cNvSpPr/>
          <p:nvPr/>
        </p:nvSpPr>
        <p:spPr>
          <a:xfrm>
            <a:off x="6905550" y="4049021"/>
            <a:ext cx="1683300" cy="717900"/>
          </a:xfrm>
          <a:prstGeom prst="round2DiagRect">
            <a:avLst>
              <a:gd fmla="val 16667" name="adj1"/>
              <a:gd fmla="val 0" name="adj2"/>
            </a:avLst>
          </a:prstGeom>
          <a:solidFill>
            <a:srgbClr val="8E7CC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a:solidFill>
                  <a:schemeClr val="dk1"/>
                </a:solidFill>
                <a:latin typeface="Courier New"/>
                <a:ea typeface="Courier New"/>
                <a:cs typeface="Courier New"/>
                <a:sym typeface="Courier New"/>
              </a:rPr>
              <a:t>Barbare sacré</a:t>
            </a:r>
            <a:endParaRPr b="1">
              <a:solidFill>
                <a:schemeClr val="dk1"/>
              </a:solidFill>
              <a:latin typeface="Courier New"/>
              <a:ea typeface="Courier New"/>
              <a:cs typeface="Courier New"/>
              <a:sym typeface="Courier New"/>
            </a:endParaRPr>
          </a:p>
        </p:txBody>
      </p:sp>
      <p:cxnSp>
        <p:nvCxnSpPr>
          <p:cNvPr id="584" name="Google Shape;584;p62"/>
          <p:cNvCxnSpPr>
            <a:stCxn id="578" idx="1"/>
            <a:endCxn id="583" idx="2"/>
          </p:cNvCxnSpPr>
          <p:nvPr/>
        </p:nvCxnSpPr>
        <p:spPr>
          <a:xfrm>
            <a:off x="6291175" y="3582146"/>
            <a:ext cx="614400" cy="825900"/>
          </a:xfrm>
          <a:prstGeom prst="straightConnector1">
            <a:avLst/>
          </a:prstGeom>
          <a:noFill/>
          <a:ln cap="flat" cmpd="sng" w="38100">
            <a:solidFill>
              <a:schemeClr val="dk2"/>
            </a:solidFill>
            <a:prstDash val="solid"/>
            <a:round/>
            <a:headEnd len="med" w="med" type="none"/>
            <a:tailEnd len="med" w="med" type="triangle"/>
          </a:ln>
        </p:spPr>
      </p:cxnSp>
      <p:cxnSp>
        <p:nvCxnSpPr>
          <p:cNvPr id="585" name="Google Shape;585;p62"/>
          <p:cNvCxnSpPr>
            <a:stCxn id="571" idx="0"/>
            <a:endCxn id="583" idx="2"/>
          </p:cNvCxnSpPr>
          <p:nvPr/>
        </p:nvCxnSpPr>
        <p:spPr>
          <a:xfrm>
            <a:off x="5638675" y="4407971"/>
            <a:ext cx="1266900" cy="0"/>
          </a:xfrm>
          <a:prstGeom prst="straightConnector1">
            <a:avLst/>
          </a:prstGeom>
          <a:noFill/>
          <a:ln cap="flat" cmpd="sng" w="38100">
            <a:solidFill>
              <a:schemeClr val="dk2"/>
            </a:solidFill>
            <a:prstDash val="solid"/>
            <a:round/>
            <a:headEnd len="med" w="med" type="none"/>
            <a:tailEnd len="med" w="med" type="triangle"/>
          </a:ln>
        </p:spPr>
      </p:cxn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89" name="Shape 589"/>
        <p:cNvGrpSpPr/>
        <p:nvPr/>
      </p:nvGrpSpPr>
      <p:grpSpPr>
        <a:xfrm>
          <a:off x="0" y="0"/>
          <a:ext cx="0" cy="0"/>
          <a:chOff x="0" y="0"/>
          <a:chExt cx="0" cy="0"/>
        </a:xfrm>
      </p:grpSpPr>
      <p:sp>
        <p:nvSpPr>
          <p:cNvPr id="590" name="Google Shape;590;p63"/>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fr"/>
              <a:t>Exemple appliqué</a:t>
            </a:r>
            <a:endParaRPr/>
          </a:p>
        </p:txBody>
      </p:sp>
      <p:sp>
        <p:nvSpPr>
          <p:cNvPr id="591" name="Google Shape;591;p6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95" name="Shape 595"/>
        <p:cNvGrpSpPr/>
        <p:nvPr/>
      </p:nvGrpSpPr>
      <p:grpSpPr>
        <a:xfrm>
          <a:off x="0" y="0"/>
          <a:ext cx="0" cy="0"/>
          <a:chOff x="0" y="0"/>
          <a:chExt cx="0" cy="0"/>
        </a:xfrm>
      </p:grpSpPr>
      <p:sp>
        <p:nvSpPr>
          <p:cNvPr id="596" name="Google Shape;596;p64"/>
          <p:cNvSpPr txBox="1"/>
          <p:nvPr>
            <p:ph type="title"/>
          </p:nvPr>
        </p:nvSpPr>
        <p:spPr>
          <a:xfrm>
            <a:off x="742950" y="845600"/>
            <a:ext cx="7505700" cy="69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Page utilisateur</a:t>
            </a:r>
            <a:endParaRPr/>
          </a:p>
        </p:txBody>
      </p:sp>
      <p:sp>
        <p:nvSpPr>
          <p:cNvPr id="597" name="Google Shape;597;p6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598" name="Google Shape;598;p64"/>
          <p:cNvSpPr/>
          <p:nvPr/>
        </p:nvSpPr>
        <p:spPr>
          <a:xfrm>
            <a:off x="750375" y="2174200"/>
            <a:ext cx="3124800" cy="2277300"/>
          </a:xfrm>
          <a:prstGeom prst="rect">
            <a:avLst/>
          </a:prstGeom>
          <a:solidFill>
            <a:srgbClr val="EFEFE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64"/>
          <p:cNvSpPr/>
          <p:nvPr/>
        </p:nvSpPr>
        <p:spPr>
          <a:xfrm>
            <a:off x="901200" y="2317875"/>
            <a:ext cx="797400" cy="797400"/>
          </a:xfrm>
          <a:prstGeom prst="smileyFace">
            <a:avLst>
              <a:gd fmla="val 4653" name="adj"/>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64"/>
          <p:cNvSpPr/>
          <p:nvPr/>
        </p:nvSpPr>
        <p:spPr>
          <a:xfrm>
            <a:off x="1950050" y="2317875"/>
            <a:ext cx="1752900" cy="7974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latin typeface="Permanent Marker"/>
                <a:ea typeface="Permanent Marker"/>
                <a:cs typeface="Permanent Marker"/>
                <a:sym typeface="Permanent Marker"/>
              </a:rPr>
              <a:t>Alfred Tate</a:t>
            </a:r>
            <a:endParaRPr>
              <a:latin typeface="Permanent Marker"/>
              <a:ea typeface="Permanent Marker"/>
              <a:cs typeface="Permanent Marker"/>
              <a:sym typeface="Permanent Marker"/>
            </a:endParaRPr>
          </a:p>
        </p:txBody>
      </p:sp>
      <p:sp>
        <p:nvSpPr>
          <p:cNvPr id="601" name="Google Shape;601;p64"/>
          <p:cNvSpPr/>
          <p:nvPr/>
        </p:nvSpPr>
        <p:spPr>
          <a:xfrm>
            <a:off x="901275" y="3424175"/>
            <a:ext cx="797400" cy="323400"/>
          </a:xfrm>
          <a:prstGeom prst="rect">
            <a:avLst/>
          </a:prstGeom>
          <a:solidFill>
            <a:schemeClr val="dk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latin typeface="Permanent Marker"/>
                <a:ea typeface="Permanent Marker"/>
                <a:cs typeface="Permanent Marker"/>
                <a:sym typeface="Permanent Marker"/>
              </a:rPr>
              <a:t>ÂGE</a:t>
            </a:r>
            <a:endParaRPr>
              <a:latin typeface="Permanent Marker"/>
              <a:ea typeface="Permanent Marker"/>
              <a:cs typeface="Permanent Marker"/>
              <a:sym typeface="Permanent Marker"/>
            </a:endParaRPr>
          </a:p>
        </p:txBody>
      </p:sp>
      <p:sp>
        <p:nvSpPr>
          <p:cNvPr id="602" name="Google Shape;602;p64"/>
          <p:cNvSpPr/>
          <p:nvPr/>
        </p:nvSpPr>
        <p:spPr>
          <a:xfrm>
            <a:off x="901275" y="3881375"/>
            <a:ext cx="797400" cy="323400"/>
          </a:xfrm>
          <a:prstGeom prst="rect">
            <a:avLst/>
          </a:prstGeom>
          <a:solidFill>
            <a:schemeClr val="dk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latin typeface="Permanent Marker"/>
                <a:ea typeface="Permanent Marker"/>
                <a:cs typeface="Permanent Marker"/>
                <a:sym typeface="Permanent Marker"/>
              </a:rPr>
              <a:t>SEXE</a:t>
            </a:r>
            <a:endParaRPr>
              <a:latin typeface="Permanent Marker"/>
              <a:ea typeface="Permanent Marker"/>
              <a:cs typeface="Permanent Marker"/>
              <a:sym typeface="Permanent Marker"/>
            </a:endParaRPr>
          </a:p>
        </p:txBody>
      </p:sp>
      <p:sp>
        <p:nvSpPr>
          <p:cNvPr id="603" name="Google Shape;603;p64"/>
          <p:cNvSpPr/>
          <p:nvPr/>
        </p:nvSpPr>
        <p:spPr>
          <a:xfrm>
            <a:off x="1950075" y="3424175"/>
            <a:ext cx="1752900" cy="323400"/>
          </a:xfrm>
          <a:prstGeom prst="rect">
            <a:avLst/>
          </a:prstGeom>
          <a:solidFill>
            <a:schemeClr val="dk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latin typeface="Permanent Marker"/>
                <a:ea typeface="Permanent Marker"/>
                <a:cs typeface="Permanent Marker"/>
                <a:sym typeface="Permanent Marker"/>
              </a:rPr>
              <a:t>55</a:t>
            </a:r>
            <a:endParaRPr>
              <a:latin typeface="Permanent Marker"/>
              <a:ea typeface="Permanent Marker"/>
              <a:cs typeface="Permanent Marker"/>
              <a:sym typeface="Permanent Marker"/>
            </a:endParaRPr>
          </a:p>
        </p:txBody>
      </p:sp>
      <p:sp>
        <p:nvSpPr>
          <p:cNvPr id="604" name="Google Shape;604;p64"/>
          <p:cNvSpPr/>
          <p:nvPr/>
        </p:nvSpPr>
        <p:spPr>
          <a:xfrm>
            <a:off x="1950075" y="3881375"/>
            <a:ext cx="1752900" cy="323400"/>
          </a:xfrm>
          <a:prstGeom prst="rect">
            <a:avLst/>
          </a:prstGeom>
          <a:solidFill>
            <a:schemeClr val="dk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latin typeface="Permanent Marker"/>
                <a:ea typeface="Permanent Marker"/>
                <a:cs typeface="Permanent Marker"/>
                <a:sym typeface="Permanent Marker"/>
              </a:rPr>
              <a:t>Masculin</a:t>
            </a:r>
            <a:endParaRPr>
              <a:latin typeface="Permanent Marker"/>
              <a:ea typeface="Permanent Marker"/>
              <a:cs typeface="Permanent Marker"/>
              <a:sym typeface="Permanent Marker"/>
            </a:endParaRPr>
          </a:p>
        </p:txBody>
      </p:sp>
      <p:sp>
        <p:nvSpPr>
          <p:cNvPr id="605" name="Google Shape;605;p64"/>
          <p:cNvSpPr/>
          <p:nvPr/>
        </p:nvSpPr>
        <p:spPr>
          <a:xfrm>
            <a:off x="5093775" y="2174200"/>
            <a:ext cx="3124800" cy="2277300"/>
          </a:xfrm>
          <a:prstGeom prst="rect">
            <a:avLst/>
          </a:prstGeom>
          <a:solidFill>
            <a:srgbClr val="EFEFE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64"/>
          <p:cNvSpPr/>
          <p:nvPr/>
        </p:nvSpPr>
        <p:spPr>
          <a:xfrm>
            <a:off x="6293450" y="2317875"/>
            <a:ext cx="1752900" cy="7974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Nunito"/>
                <a:ea typeface="Nunito"/>
                <a:cs typeface="Nunito"/>
                <a:sym typeface="Nunito"/>
              </a:rPr>
              <a:t>ID</a:t>
            </a:r>
            <a:br>
              <a:rPr lang="fr" sz="1000">
                <a:latin typeface="Nunito"/>
                <a:ea typeface="Nunito"/>
                <a:cs typeface="Nunito"/>
                <a:sym typeface="Nunito"/>
              </a:rPr>
            </a:br>
            <a:r>
              <a:rPr lang="fr" sz="1000">
                <a:latin typeface="Nunito"/>
                <a:ea typeface="Nunito"/>
                <a:cs typeface="Nunito"/>
                <a:sym typeface="Nunito"/>
              </a:rPr>
              <a:t>Name_user</a:t>
            </a:r>
            <a:endParaRPr>
              <a:latin typeface="Nunito"/>
              <a:ea typeface="Nunito"/>
              <a:cs typeface="Nunito"/>
              <a:sym typeface="Nunito"/>
            </a:endParaRPr>
          </a:p>
        </p:txBody>
      </p:sp>
      <p:sp>
        <p:nvSpPr>
          <p:cNvPr id="607" name="Google Shape;607;p64"/>
          <p:cNvSpPr/>
          <p:nvPr/>
        </p:nvSpPr>
        <p:spPr>
          <a:xfrm>
            <a:off x="5244675" y="3424175"/>
            <a:ext cx="797400" cy="323400"/>
          </a:xfrm>
          <a:prstGeom prst="rect">
            <a:avLst/>
          </a:prstGeom>
          <a:solidFill>
            <a:schemeClr val="dk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latin typeface="Permanent Marker"/>
                <a:ea typeface="Permanent Marker"/>
                <a:cs typeface="Permanent Marker"/>
                <a:sym typeface="Permanent Marker"/>
              </a:rPr>
              <a:t>ÂGE</a:t>
            </a:r>
            <a:endParaRPr>
              <a:latin typeface="Permanent Marker"/>
              <a:ea typeface="Permanent Marker"/>
              <a:cs typeface="Permanent Marker"/>
              <a:sym typeface="Permanent Marker"/>
            </a:endParaRPr>
          </a:p>
        </p:txBody>
      </p:sp>
      <p:sp>
        <p:nvSpPr>
          <p:cNvPr id="608" name="Google Shape;608;p64"/>
          <p:cNvSpPr/>
          <p:nvPr/>
        </p:nvSpPr>
        <p:spPr>
          <a:xfrm>
            <a:off x="5244675" y="3881375"/>
            <a:ext cx="797400" cy="323400"/>
          </a:xfrm>
          <a:prstGeom prst="rect">
            <a:avLst/>
          </a:prstGeom>
          <a:solidFill>
            <a:schemeClr val="dk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latin typeface="Permanent Marker"/>
                <a:ea typeface="Permanent Marker"/>
                <a:cs typeface="Permanent Marker"/>
                <a:sym typeface="Permanent Marker"/>
              </a:rPr>
              <a:t>SEXE</a:t>
            </a:r>
            <a:endParaRPr>
              <a:latin typeface="Permanent Marker"/>
              <a:ea typeface="Permanent Marker"/>
              <a:cs typeface="Permanent Marker"/>
              <a:sym typeface="Permanent Marker"/>
            </a:endParaRPr>
          </a:p>
        </p:txBody>
      </p:sp>
      <p:sp>
        <p:nvSpPr>
          <p:cNvPr id="609" name="Google Shape;609;p64"/>
          <p:cNvSpPr/>
          <p:nvPr/>
        </p:nvSpPr>
        <p:spPr>
          <a:xfrm>
            <a:off x="6293475" y="3424175"/>
            <a:ext cx="1752900" cy="323400"/>
          </a:xfrm>
          <a:prstGeom prst="rect">
            <a:avLst/>
          </a:prstGeom>
          <a:solidFill>
            <a:schemeClr val="dk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Nunito"/>
                <a:ea typeface="Nunito"/>
                <a:cs typeface="Nunito"/>
                <a:sym typeface="Nunito"/>
              </a:rPr>
              <a:t>ID: age_user</a:t>
            </a:r>
            <a:endParaRPr>
              <a:latin typeface="Nunito"/>
              <a:ea typeface="Nunito"/>
              <a:cs typeface="Nunito"/>
              <a:sym typeface="Nunito"/>
            </a:endParaRPr>
          </a:p>
        </p:txBody>
      </p:sp>
      <p:sp>
        <p:nvSpPr>
          <p:cNvPr id="610" name="Google Shape;610;p64"/>
          <p:cNvSpPr/>
          <p:nvPr/>
        </p:nvSpPr>
        <p:spPr>
          <a:xfrm>
            <a:off x="6293475" y="3881375"/>
            <a:ext cx="1752900" cy="323400"/>
          </a:xfrm>
          <a:prstGeom prst="rect">
            <a:avLst/>
          </a:prstGeom>
          <a:solidFill>
            <a:schemeClr val="dk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Nunito"/>
                <a:ea typeface="Nunito"/>
                <a:cs typeface="Nunito"/>
                <a:sym typeface="Nunito"/>
              </a:rPr>
              <a:t>ID: sexe_user</a:t>
            </a:r>
            <a:endParaRPr>
              <a:latin typeface="Nunito"/>
              <a:ea typeface="Nunito"/>
              <a:cs typeface="Nunito"/>
              <a:sym typeface="Nunito"/>
            </a:endParaRPr>
          </a:p>
        </p:txBody>
      </p:sp>
      <p:sp>
        <p:nvSpPr>
          <p:cNvPr id="611" name="Google Shape;611;p64"/>
          <p:cNvSpPr/>
          <p:nvPr/>
        </p:nvSpPr>
        <p:spPr>
          <a:xfrm>
            <a:off x="5226650" y="2317875"/>
            <a:ext cx="797400" cy="7974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Nunito"/>
                <a:ea typeface="Nunito"/>
                <a:cs typeface="Nunito"/>
                <a:sym typeface="Nunito"/>
              </a:rPr>
              <a:t>ID</a:t>
            </a:r>
            <a:br>
              <a:rPr lang="fr" sz="1000">
                <a:latin typeface="Nunito"/>
                <a:ea typeface="Nunito"/>
                <a:cs typeface="Nunito"/>
                <a:sym typeface="Nunito"/>
              </a:rPr>
            </a:br>
            <a:r>
              <a:rPr lang="fr" sz="1000">
                <a:latin typeface="Nunito"/>
                <a:ea typeface="Nunito"/>
                <a:cs typeface="Nunito"/>
                <a:sym typeface="Nunito"/>
              </a:rPr>
              <a:t>img_user</a:t>
            </a:r>
            <a:endParaRPr sz="1000">
              <a:latin typeface="Nunito"/>
              <a:ea typeface="Nunito"/>
              <a:cs typeface="Nunito"/>
              <a:sym typeface="Nunito"/>
            </a:endParaRPr>
          </a:p>
        </p:txBody>
      </p:sp>
      <p:sp>
        <p:nvSpPr>
          <p:cNvPr id="612" name="Google Shape;612;p64"/>
          <p:cNvSpPr txBox="1"/>
          <p:nvPr/>
        </p:nvSpPr>
        <p:spPr>
          <a:xfrm>
            <a:off x="742950" y="1683650"/>
            <a:ext cx="31248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sz="1800">
                <a:latin typeface="Comfortaa"/>
                <a:ea typeface="Comfortaa"/>
                <a:cs typeface="Comfortaa"/>
                <a:sym typeface="Comfortaa"/>
              </a:rPr>
              <a:t>VISU</a:t>
            </a:r>
            <a:endParaRPr sz="1800">
              <a:latin typeface="Comfortaa"/>
              <a:ea typeface="Comfortaa"/>
              <a:cs typeface="Comfortaa"/>
              <a:sym typeface="Comfortaa"/>
            </a:endParaRPr>
          </a:p>
        </p:txBody>
      </p:sp>
      <p:sp>
        <p:nvSpPr>
          <p:cNvPr id="613" name="Google Shape;613;p64"/>
          <p:cNvSpPr txBox="1"/>
          <p:nvPr/>
        </p:nvSpPr>
        <p:spPr>
          <a:xfrm>
            <a:off x="5093775" y="1683650"/>
            <a:ext cx="31248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sz="1800">
                <a:latin typeface="Comfortaa"/>
                <a:ea typeface="Comfortaa"/>
                <a:cs typeface="Comfortaa"/>
                <a:sym typeface="Comfortaa"/>
              </a:rPr>
              <a:t>référence html</a:t>
            </a:r>
            <a:endParaRPr sz="1800">
              <a:latin typeface="Comfortaa"/>
              <a:ea typeface="Comfortaa"/>
              <a:cs typeface="Comfortaa"/>
              <a:sym typeface="Comfortaa"/>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17" name="Shape 617"/>
        <p:cNvGrpSpPr/>
        <p:nvPr/>
      </p:nvGrpSpPr>
      <p:grpSpPr>
        <a:xfrm>
          <a:off x="0" y="0"/>
          <a:ext cx="0" cy="0"/>
          <a:chOff x="0" y="0"/>
          <a:chExt cx="0" cy="0"/>
        </a:xfrm>
      </p:grpSpPr>
      <p:sp>
        <p:nvSpPr>
          <p:cNvPr id="618" name="Google Shape;618;p65"/>
          <p:cNvSpPr txBox="1"/>
          <p:nvPr>
            <p:ph type="title"/>
          </p:nvPr>
        </p:nvSpPr>
        <p:spPr>
          <a:xfrm>
            <a:off x="742950" y="845600"/>
            <a:ext cx="7505700" cy="69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Page utilisateur</a:t>
            </a:r>
            <a:endParaRPr/>
          </a:p>
        </p:txBody>
      </p:sp>
      <p:sp>
        <p:nvSpPr>
          <p:cNvPr id="619" name="Google Shape;619;p6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620" name="Google Shape;620;p65"/>
          <p:cNvSpPr/>
          <p:nvPr/>
        </p:nvSpPr>
        <p:spPr>
          <a:xfrm>
            <a:off x="5093775" y="2174200"/>
            <a:ext cx="3124800" cy="2277300"/>
          </a:xfrm>
          <a:prstGeom prst="rect">
            <a:avLst/>
          </a:prstGeom>
          <a:solidFill>
            <a:srgbClr val="EFEFE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65"/>
          <p:cNvSpPr/>
          <p:nvPr/>
        </p:nvSpPr>
        <p:spPr>
          <a:xfrm>
            <a:off x="6293450" y="2317875"/>
            <a:ext cx="1752900" cy="7974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Nunito"/>
                <a:ea typeface="Nunito"/>
                <a:cs typeface="Nunito"/>
                <a:sym typeface="Nunito"/>
              </a:rPr>
              <a:t>ID</a:t>
            </a:r>
            <a:br>
              <a:rPr lang="fr" sz="1000">
                <a:latin typeface="Nunito"/>
                <a:ea typeface="Nunito"/>
                <a:cs typeface="Nunito"/>
                <a:sym typeface="Nunito"/>
              </a:rPr>
            </a:br>
            <a:r>
              <a:rPr lang="fr" sz="1000">
                <a:latin typeface="Nunito"/>
                <a:ea typeface="Nunito"/>
                <a:cs typeface="Nunito"/>
                <a:sym typeface="Nunito"/>
              </a:rPr>
              <a:t>Name_user</a:t>
            </a:r>
            <a:endParaRPr>
              <a:latin typeface="Nunito"/>
              <a:ea typeface="Nunito"/>
              <a:cs typeface="Nunito"/>
              <a:sym typeface="Nunito"/>
            </a:endParaRPr>
          </a:p>
        </p:txBody>
      </p:sp>
      <p:sp>
        <p:nvSpPr>
          <p:cNvPr id="622" name="Google Shape;622;p65"/>
          <p:cNvSpPr/>
          <p:nvPr/>
        </p:nvSpPr>
        <p:spPr>
          <a:xfrm>
            <a:off x="5244675" y="3424175"/>
            <a:ext cx="797400" cy="323400"/>
          </a:xfrm>
          <a:prstGeom prst="rect">
            <a:avLst/>
          </a:prstGeom>
          <a:solidFill>
            <a:schemeClr val="dk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latin typeface="Permanent Marker"/>
                <a:ea typeface="Permanent Marker"/>
                <a:cs typeface="Permanent Marker"/>
                <a:sym typeface="Permanent Marker"/>
              </a:rPr>
              <a:t>ÂGE</a:t>
            </a:r>
            <a:endParaRPr>
              <a:latin typeface="Permanent Marker"/>
              <a:ea typeface="Permanent Marker"/>
              <a:cs typeface="Permanent Marker"/>
              <a:sym typeface="Permanent Marker"/>
            </a:endParaRPr>
          </a:p>
        </p:txBody>
      </p:sp>
      <p:sp>
        <p:nvSpPr>
          <p:cNvPr id="623" name="Google Shape;623;p65"/>
          <p:cNvSpPr/>
          <p:nvPr/>
        </p:nvSpPr>
        <p:spPr>
          <a:xfrm>
            <a:off x="5244675" y="3881375"/>
            <a:ext cx="797400" cy="323400"/>
          </a:xfrm>
          <a:prstGeom prst="rect">
            <a:avLst/>
          </a:prstGeom>
          <a:solidFill>
            <a:schemeClr val="dk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latin typeface="Permanent Marker"/>
                <a:ea typeface="Permanent Marker"/>
                <a:cs typeface="Permanent Marker"/>
                <a:sym typeface="Permanent Marker"/>
              </a:rPr>
              <a:t>genre</a:t>
            </a:r>
            <a:endParaRPr>
              <a:latin typeface="Permanent Marker"/>
              <a:ea typeface="Permanent Marker"/>
              <a:cs typeface="Permanent Marker"/>
              <a:sym typeface="Permanent Marker"/>
            </a:endParaRPr>
          </a:p>
        </p:txBody>
      </p:sp>
      <p:sp>
        <p:nvSpPr>
          <p:cNvPr id="624" name="Google Shape;624;p65"/>
          <p:cNvSpPr/>
          <p:nvPr/>
        </p:nvSpPr>
        <p:spPr>
          <a:xfrm>
            <a:off x="6293475" y="3424175"/>
            <a:ext cx="1752900" cy="323400"/>
          </a:xfrm>
          <a:prstGeom prst="rect">
            <a:avLst/>
          </a:prstGeom>
          <a:solidFill>
            <a:schemeClr val="dk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Nunito"/>
                <a:ea typeface="Nunito"/>
                <a:cs typeface="Nunito"/>
                <a:sym typeface="Nunito"/>
              </a:rPr>
              <a:t>ID: age_user</a:t>
            </a:r>
            <a:endParaRPr>
              <a:latin typeface="Nunito"/>
              <a:ea typeface="Nunito"/>
              <a:cs typeface="Nunito"/>
              <a:sym typeface="Nunito"/>
            </a:endParaRPr>
          </a:p>
        </p:txBody>
      </p:sp>
      <p:sp>
        <p:nvSpPr>
          <p:cNvPr id="625" name="Google Shape;625;p65"/>
          <p:cNvSpPr/>
          <p:nvPr/>
        </p:nvSpPr>
        <p:spPr>
          <a:xfrm>
            <a:off x="6293475" y="3881375"/>
            <a:ext cx="1752900" cy="323400"/>
          </a:xfrm>
          <a:prstGeom prst="rect">
            <a:avLst/>
          </a:prstGeom>
          <a:solidFill>
            <a:schemeClr val="dk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Nunito"/>
                <a:ea typeface="Nunito"/>
                <a:cs typeface="Nunito"/>
                <a:sym typeface="Nunito"/>
              </a:rPr>
              <a:t>ID: genre_user</a:t>
            </a:r>
            <a:endParaRPr>
              <a:latin typeface="Nunito"/>
              <a:ea typeface="Nunito"/>
              <a:cs typeface="Nunito"/>
              <a:sym typeface="Nunito"/>
            </a:endParaRPr>
          </a:p>
        </p:txBody>
      </p:sp>
      <p:sp>
        <p:nvSpPr>
          <p:cNvPr id="626" name="Google Shape;626;p65"/>
          <p:cNvSpPr/>
          <p:nvPr/>
        </p:nvSpPr>
        <p:spPr>
          <a:xfrm>
            <a:off x="5226650" y="2317875"/>
            <a:ext cx="797400" cy="7974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sz="1000">
                <a:latin typeface="Nunito"/>
                <a:ea typeface="Nunito"/>
                <a:cs typeface="Nunito"/>
                <a:sym typeface="Nunito"/>
              </a:rPr>
              <a:t>ID</a:t>
            </a:r>
            <a:br>
              <a:rPr lang="fr" sz="1000">
                <a:latin typeface="Nunito"/>
                <a:ea typeface="Nunito"/>
                <a:cs typeface="Nunito"/>
                <a:sym typeface="Nunito"/>
              </a:rPr>
            </a:br>
            <a:r>
              <a:rPr lang="fr" sz="1000">
                <a:latin typeface="Nunito"/>
                <a:ea typeface="Nunito"/>
                <a:cs typeface="Nunito"/>
                <a:sym typeface="Nunito"/>
              </a:rPr>
              <a:t>img_user</a:t>
            </a:r>
            <a:endParaRPr sz="1000">
              <a:latin typeface="Nunito"/>
              <a:ea typeface="Nunito"/>
              <a:cs typeface="Nunito"/>
              <a:sym typeface="Nunito"/>
            </a:endParaRPr>
          </a:p>
        </p:txBody>
      </p:sp>
      <p:sp>
        <p:nvSpPr>
          <p:cNvPr id="627" name="Google Shape;627;p65"/>
          <p:cNvSpPr txBox="1"/>
          <p:nvPr/>
        </p:nvSpPr>
        <p:spPr>
          <a:xfrm>
            <a:off x="742950" y="1683650"/>
            <a:ext cx="31248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sz="1800">
                <a:latin typeface="Comfortaa"/>
                <a:ea typeface="Comfortaa"/>
                <a:cs typeface="Comfortaa"/>
                <a:sym typeface="Comfortaa"/>
              </a:rPr>
              <a:t>Algo</a:t>
            </a:r>
            <a:endParaRPr sz="1800">
              <a:latin typeface="Comfortaa"/>
              <a:ea typeface="Comfortaa"/>
              <a:cs typeface="Comfortaa"/>
              <a:sym typeface="Comfortaa"/>
            </a:endParaRPr>
          </a:p>
        </p:txBody>
      </p:sp>
      <p:sp>
        <p:nvSpPr>
          <p:cNvPr id="628" name="Google Shape;628;p65"/>
          <p:cNvSpPr txBox="1"/>
          <p:nvPr/>
        </p:nvSpPr>
        <p:spPr>
          <a:xfrm>
            <a:off x="434275" y="2217050"/>
            <a:ext cx="4281600" cy="255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1300">
                <a:solidFill>
                  <a:schemeClr val="accent6"/>
                </a:solidFill>
                <a:latin typeface="Nunito"/>
                <a:ea typeface="Nunito"/>
                <a:cs typeface="Nunito"/>
                <a:sym typeface="Nunito"/>
              </a:rPr>
              <a:t>Si</a:t>
            </a:r>
            <a:r>
              <a:rPr lang="fr" sz="1300">
                <a:latin typeface="Nunito"/>
                <a:ea typeface="Nunito"/>
                <a:cs typeface="Nunito"/>
                <a:sym typeface="Nunito"/>
              </a:rPr>
              <a:t> utilisateur est connecté </a:t>
            </a:r>
            <a:r>
              <a:rPr b="1" lang="fr" sz="1300">
                <a:solidFill>
                  <a:schemeClr val="accent6"/>
                </a:solidFill>
                <a:latin typeface="Nunito"/>
                <a:ea typeface="Nunito"/>
                <a:cs typeface="Nunito"/>
                <a:sym typeface="Nunito"/>
              </a:rPr>
              <a:t>alors</a:t>
            </a:r>
            <a:endParaRPr b="1" sz="1300">
              <a:solidFill>
                <a:schemeClr val="accent6"/>
              </a:solidFill>
              <a:latin typeface="Nunito"/>
              <a:ea typeface="Nunito"/>
              <a:cs typeface="Nunito"/>
              <a:sym typeface="Nunito"/>
            </a:endParaRPr>
          </a:p>
          <a:p>
            <a:pPr indent="0" lvl="0" marL="0" rtl="0" algn="l">
              <a:spcBef>
                <a:spcPts val="0"/>
              </a:spcBef>
              <a:spcAft>
                <a:spcPts val="0"/>
              </a:spcAft>
              <a:buNone/>
            </a:pPr>
            <a:r>
              <a:rPr lang="fr" sz="1300">
                <a:latin typeface="Nunito"/>
                <a:ea typeface="Nunito"/>
                <a:cs typeface="Nunito"/>
                <a:sym typeface="Nunito"/>
              </a:rPr>
              <a:t>	image, nom, prénom, âge, genre = recup_info(id)</a:t>
            </a:r>
            <a:endParaRPr sz="1300">
              <a:latin typeface="Nunito"/>
              <a:ea typeface="Nunito"/>
              <a:cs typeface="Nunito"/>
              <a:sym typeface="Nunito"/>
            </a:endParaRPr>
          </a:p>
          <a:p>
            <a:pPr indent="0" lvl="0" marL="0" rtl="0" algn="l">
              <a:spcBef>
                <a:spcPts val="0"/>
              </a:spcBef>
              <a:spcAft>
                <a:spcPts val="0"/>
              </a:spcAft>
              <a:buNone/>
            </a:pPr>
            <a:r>
              <a:t/>
            </a:r>
            <a:endParaRPr sz="1300">
              <a:latin typeface="Nunito"/>
              <a:ea typeface="Nunito"/>
              <a:cs typeface="Nunito"/>
              <a:sym typeface="Nunito"/>
            </a:endParaRPr>
          </a:p>
          <a:p>
            <a:pPr indent="0" lvl="0" marL="0" rtl="0" algn="l">
              <a:spcBef>
                <a:spcPts val="0"/>
              </a:spcBef>
              <a:spcAft>
                <a:spcPts val="0"/>
              </a:spcAft>
              <a:buNone/>
            </a:pPr>
            <a:r>
              <a:rPr lang="fr" sz="1300">
                <a:latin typeface="Nunito"/>
                <a:ea typeface="Nunito"/>
                <a:cs typeface="Nunito"/>
                <a:sym typeface="Nunito"/>
              </a:rPr>
              <a:t>	</a:t>
            </a:r>
            <a:r>
              <a:rPr b="1" lang="fr" sz="1300">
                <a:latin typeface="Nunito"/>
                <a:ea typeface="Nunito"/>
                <a:cs typeface="Nunito"/>
                <a:sym typeface="Nunito"/>
              </a:rPr>
              <a:t>définir</a:t>
            </a:r>
            <a:r>
              <a:rPr lang="fr" sz="1300">
                <a:latin typeface="Nunito"/>
                <a:ea typeface="Nunito"/>
                <a:cs typeface="Nunito"/>
                <a:sym typeface="Nunito"/>
              </a:rPr>
              <a:t> </a:t>
            </a:r>
            <a:r>
              <a:rPr i="1" lang="fr" sz="900">
                <a:latin typeface="Nunito"/>
                <a:ea typeface="Nunito"/>
                <a:cs typeface="Nunito"/>
                <a:sym typeface="Nunito"/>
              </a:rPr>
              <a:t>le champ source de la balise img ayant l’id: img_user avec l’adresse de l’image de l’utilisateur</a:t>
            </a:r>
            <a:endParaRPr i="1" sz="900">
              <a:latin typeface="Nunito"/>
              <a:ea typeface="Nunito"/>
              <a:cs typeface="Nunito"/>
              <a:sym typeface="Nunito"/>
            </a:endParaRPr>
          </a:p>
          <a:p>
            <a:pPr indent="0" lvl="0" marL="0" rtl="0" algn="l">
              <a:spcBef>
                <a:spcPts val="0"/>
              </a:spcBef>
              <a:spcAft>
                <a:spcPts val="0"/>
              </a:spcAft>
              <a:buNone/>
            </a:pPr>
            <a:r>
              <a:t/>
            </a:r>
            <a:endParaRPr i="1" sz="900">
              <a:latin typeface="Nunito"/>
              <a:ea typeface="Nunito"/>
              <a:cs typeface="Nunito"/>
              <a:sym typeface="Nunito"/>
            </a:endParaRPr>
          </a:p>
          <a:p>
            <a:pPr indent="0" lvl="0" marL="0" rtl="0" algn="l">
              <a:spcBef>
                <a:spcPts val="0"/>
              </a:spcBef>
              <a:spcAft>
                <a:spcPts val="0"/>
              </a:spcAft>
              <a:buNone/>
            </a:pPr>
            <a:r>
              <a:rPr lang="fr" sz="1300">
                <a:latin typeface="Nunito"/>
                <a:ea typeface="Nunito"/>
                <a:cs typeface="Nunito"/>
                <a:sym typeface="Nunito"/>
              </a:rPr>
              <a:t>	</a:t>
            </a:r>
            <a:r>
              <a:rPr b="1" lang="fr" sz="1300">
                <a:latin typeface="Nunito"/>
                <a:ea typeface="Nunito"/>
                <a:cs typeface="Nunito"/>
                <a:sym typeface="Nunito"/>
              </a:rPr>
              <a:t>définir</a:t>
            </a:r>
            <a:r>
              <a:rPr lang="fr" sz="1300">
                <a:latin typeface="Nunito"/>
                <a:ea typeface="Nunito"/>
                <a:cs typeface="Nunito"/>
                <a:sym typeface="Nunito"/>
              </a:rPr>
              <a:t> </a:t>
            </a:r>
            <a:r>
              <a:rPr i="1" lang="fr" sz="900">
                <a:latin typeface="Nunito"/>
                <a:ea typeface="Nunito"/>
                <a:cs typeface="Nunito"/>
                <a:sym typeface="Nunito"/>
              </a:rPr>
              <a:t>le champ texte de la balise ayant l’id: Name_user avec le nom et le prénom</a:t>
            </a:r>
            <a:endParaRPr i="1" sz="900">
              <a:latin typeface="Nunito"/>
              <a:ea typeface="Nunito"/>
              <a:cs typeface="Nunito"/>
              <a:sym typeface="Nunito"/>
            </a:endParaRPr>
          </a:p>
          <a:p>
            <a:pPr indent="0" lvl="0" marL="0" rtl="0" algn="l">
              <a:spcBef>
                <a:spcPts val="0"/>
              </a:spcBef>
              <a:spcAft>
                <a:spcPts val="0"/>
              </a:spcAft>
              <a:buNone/>
            </a:pPr>
            <a:r>
              <a:t/>
            </a:r>
            <a:endParaRPr i="1" sz="900">
              <a:latin typeface="Nunito"/>
              <a:ea typeface="Nunito"/>
              <a:cs typeface="Nunito"/>
              <a:sym typeface="Nunito"/>
            </a:endParaRPr>
          </a:p>
          <a:p>
            <a:pPr indent="0" lvl="0" marL="0" rtl="0" algn="l">
              <a:spcBef>
                <a:spcPts val="0"/>
              </a:spcBef>
              <a:spcAft>
                <a:spcPts val="0"/>
              </a:spcAft>
              <a:buNone/>
            </a:pPr>
            <a:r>
              <a:rPr lang="fr" sz="1300">
                <a:latin typeface="Nunito"/>
                <a:ea typeface="Nunito"/>
                <a:cs typeface="Nunito"/>
                <a:sym typeface="Nunito"/>
              </a:rPr>
              <a:t>	</a:t>
            </a:r>
            <a:r>
              <a:rPr b="1" lang="fr" sz="1300">
                <a:latin typeface="Nunito"/>
                <a:ea typeface="Nunito"/>
                <a:cs typeface="Nunito"/>
                <a:sym typeface="Nunito"/>
              </a:rPr>
              <a:t>définir</a:t>
            </a:r>
            <a:r>
              <a:rPr lang="fr" sz="1300">
                <a:latin typeface="Nunito"/>
                <a:ea typeface="Nunito"/>
                <a:cs typeface="Nunito"/>
                <a:sym typeface="Nunito"/>
              </a:rPr>
              <a:t> </a:t>
            </a:r>
            <a:r>
              <a:rPr i="1" lang="fr" sz="900">
                <a:latin typeface="Nunito"/>
                <a:ea typeface="Nunito"/>
                <a:cs typeface="Nunito"/>
                <a:sym typeface="Nunito"/>
              </a:rPr>
              <a:t>le champ texte de la balise ayant l’id: age_user avec l’âge de l’utilisateur</a:t>
            </a:r>
            <a:endParaRPr i="1" sz="900">
              <a:latin typeface="Nunito"/>
              <a:ea typeface="Nunito"/>
              <a:cs typeface="Nunito"/>
              <a:sym typeface="Nunito"/>
            </a:endParaRPr>
          </a:p>
          <a:p>
            <a:pPr indent="0" lvl="0" marL="0" rtl="0" algn="l">
              <a:spcBef>
                <a:spcPts val="0"/>
              </a:spcBef>
              <a:spcAft>
                <a:spcPts val="0"/>
              </a:spcAft>
              <a:buNone/>
            </a:pPr>
            <a:r>
              <a:t/>
            </a:r>
            <a:endParaRPr i="1" sz="900">
              <a:latin typeface="Nunito"/>
              <a:ea typeface="Nunito"/>
              <a:cs typeface="Nunito"/>
              <a:sym typeface="Nunito"/>
            </a:endParaRPr>
          </a:p>
          <a:p>
            <a:pPr indent="0" lvl="0" marL="0" rtl="0" algn="l">
              <a:spcBef>
                <a:spcPts val="0"/>
              </a:spcBef>
              <a:spcAft>
                <a:spcPts val="0"/>
              </a:spcAft>
              <a:buNone/>
            </a:pPr>
            <a:r>
              <a:rPr lang="fr" sz="1300">
                <a:latin typeface="Nunito"/>
                <a:ea typeface="Nunito"/>
                <a:cs typeface="Nunito"/>
                <a:sym typeface="Nunito"/>
              </a:rPr>
              <a:t>	</a:t>
            </a:r>
            <a:r>
              <a:rPr b="1" lang="fr" sz="1300">
                <a:latin typeface="Nunito"/>
                <a:ea typeface="Nunito"/>
                <a:cs typeface="Nunito"/>
                <a:sym typeface="Nunito"/>
              </a:rPr>
              <a:t>définir</a:t>
            </a:r>
            <a:r>
              <a:rPr lang="fr" sz="1300">
                <a:latin typeface="Nunito"/>
                <a:ea typeface="Nunito"/>
                <a:cs typeface="Nunito"/>
                <a:sym typeface="Nunito"/>
              </a:rPr>
              <a:t> </a:t>
            </a:r>
            <a:r>
              <a:rPr i="1" lang="fr" sz="900">
                <a:latin typeface="Nunito"/>
                <a:ea typeface="Nunito"/>
                <a:cs typeface="Nunito"/>
                <a:sym typeface="Nunito"/>
              </a:rPr>
              <a:t>le champ source de la balise img ayant l’id: genre_user avec le genre de l’utilisateur</a:t>
            </a:r>
            <a:endParaRPr sz="1300">
              <a:latin typeface="Nunito"/>
              <a:ea typeface="Nunito"/>
              <a:cs typeface="Nunito"/>
              <a:sym typeface="Nunito"/>
            </a:endParaRPr>
          </a:p>
        </p:txBody>
      </p:sp>
      <p:sp>
        <p:nvSpPr>
          <p:cNvPr id="629" name="Google Shape;629;p65"/>
          <p:cNvSpPr txBox="1"/>
          <p:nvPr/>
        </p:nvSpPr>
        <p:spPr>
          <a:xfrm>
            <a:off x="5093775" y="1683650"/>
            <a:ext cx="31248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sz="1800">
                <a:latin typeface="Comfortaa"/>
                <a:ea typeface="Comfortaa"/>
                <a:cs typeface="Comfortaa"/>
                <a:sym typeface="Comfortaa"/>
              </a:rPr>
              <a:t>référence html</a:t>
            </a:r>
            <a:endParaRPr sz="1800">
              <a:latin typeface="Comfortaa"/>
              <a:ea typeface="Comfortaa"/>
              <a:cs typeface="Comfortaa"/>
              <a:sym typeface="Comfortaa"/>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33" name="Shape 633"/>
        <p:cNvGrpSpPr/>
        <p:nvPr/>
      </p:nvGrpSpPr>
      <p:grpSpPr>
        <a:xfrm>
          <a:off x="0" y="0"/>
          <a:ext cx="0" cy="0"/>
          <a:chOff x="0" y="0"/>
          <a:chExt cx="0" cy="0"/>
        </a:xfrm>
      </p:grpSpPr>
      <p:sp>
        <p:nvSpPr>
          <p:cNvPr id="634" name="Google Shape;634;p6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En groupe libre (pas forcément îlot) </a:t>
            </a:r>
            <a:endParaRPr/>
          </a:p>
        </p:txBody>
      </p:sp>
      <p:sp>
        <p:nvSpPr>
          <p:cNvPr id="635" name="Google Shape;635;p66"/>
          <p:cNvSpPr txBox="1"/>
          <p:nvPr>
            <p:ph idx="1" type="body"/>
          </p:nvPr>
        </p:nvSpPr>
        <p:spPr>
          <a:xfrm>
            <a:off x="819150" y="1990725"/>
            <a:ext cx="7505700" cy="24480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fr"/>
              <a:t>Groupe 1, définir les algorithmes pour des pages de :</a:t>
            </a:r>
            <a:endParaRPr/>
          </a:p>
          <a:p>
            <a:pPr indent="-311150" lvl="0" marL="457200" rtl="0" algn="l">
              <a:spcBef>
                <a:spcPts val="1200"/>
              </a:spcBef>
              <a:spcAft>
                <a:spcPts val="0"/>
              </a:spcAft>
              <a:buSzPts val="1300"/>
              <a:buChar char="-"/>
            </a:pPr>
            <a:r>
              <a:rPr lang="fr"/>
              <a:t>création</a:t>
            </a:r>
            <a:endParaRPr/>
          </a:p>
          <a:p>
            <a:pPr indent="-311150" lvl="0" marL="457200" rtl="0" algn="l">
              <a:spcBef>
                <a:spcPts val="0"/>
              </a:spcBef>
              <a:spcAft>
                <a:spcPts val="0"/>
              </a:spcAft>
              <a:buSzPts val="1300"/>
              <a:buChar char="-"/>
            </a:pPr>
            <a:r>
              <a:rPr lang="fr"/>
              <a:t>connexion</a:t>
            </a:r>
            <a:endParaRPr/>
          </a:p>
          <a:p>
            <a:pPr indent="-311150" lvl="0" marL="457200" rtl="0" algn="l">
              <a:spcBef>
                <a:spcPts val="0"/>
              </a:spcBef>
              <a:spcAft>
                <a:spcPts val="0"/>
              </a:spcAft>
              <a:buSzPts val="1300"/>
              <a:buChar char="-"/>
            </a:pPr>
            <a:r>
              <a:rPr lang="fr"/>
              <a:t>déconnexion</a:t>
            </a:r>
            <a:endParaRPr/>
          </a:p>
          <a:p>
            <a:pPr indent="0" lvl="0" marL="0" rtl="0" algn="l">
              <a:spcBef>
                <a:spcPts val="1200"/>
              </a:spcBef>
              <a:spcAft>
                <a:spcPts val="0"/>
              </a:spcAft>
              <a:buNone/>
            </a:pPr>
            <a:r>
              <a:rPr lang="fr"/>
              <a:t>Groupe 2, définir l’algorithme pour un affichage de type produit amazon limité à 50 produits par page.</a:t>
            </a:r>
            <a:endParaRPr/>
          </a:p>
          <a:p>
            <a:pPr indent="0" lvl="0" marL="0" rtl="0" algn="l">
              <a:spcBef>
                <a:spcPts val="1200"/>
              </a:spcBef>
              <a:spcAft>
                <a:spcPts val="0"/>
              </a:spcAft>
              <a:buNone/>
            </a:pPr>
            <a:r>
              <a:rPr lang="fr"/>
              <a:t>Groupe 3, définir les algorithmes pour gérer la création:</a:t>
            </a:r>
            <a:endParaRPr/>
          </a:p>
          <a:p>
            <a:pPr indent="-311150" lvl="0" marL="457200" rtl="0" algn="l">
              <a:spcBef>
                <a:spcPts val="1200"/>
              </a:spcBef>
              <a:spcAft>
                <a:spcPts val="0"/>
              </a:spcAft>
              <a:buSzPts val="1300"/>
              <a:buChar char="-"/>
            </a:pPr>
            <a:r>
              <a:rPr lang="fr"/>
              <a:t>d’un </a:t>
            </a:r>
            <a:r>
              <a:rPr lang="fr"/>
              <a:t>carrousel</a:t>
            </a:r>
            <a:endParaRPr/>
          </a:p>
          <a:p>
            <a:pPr indent="-311150" lvl="0" marL="457200" rtl="0" algn="l">
              <a:spcBef>
                <a:spcPts val="0"/>
              </a:spcBef>
              <a:spcAft>
                <a:spcPts val="0"/>
              </a:spcAft>
              <a:buSzPts val="1300"/>
              <a:buChar char="-"/>
            </a:pPr>
            <a:r>
              <a:rPr lang="fr"/>
              <a:t>d’une </a:t>
            </a:r>
            <a:r>
              <a:rPr lang="fr"/>
              <a:t>galerie</a:t>
            </a:r>
            <a:r>
              <a:rPr lang="fr"/>
              <a:t> d’images automatique pas forcément de taille uniforme (égale)</a:t>
            </a:r>
            <a:endParaRPr/>
          </a:p>
        </p:txBody>
      </p:sp>
      <p:sp>
        <p:nvSpPr>
          <p:cNvPr id="636" name="Google Shape;636;p6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40" name="Shape 640"/>
        <p:cNvGrpSpPr/>
        <p:nvPr/>
      </p:nvGrpSpPr>
      <p:grpSpPr>
        <a:xfrm>
          <a:off x="0" y="0"/>
          <a:ext cx="0" cy="0"/>
          <a:chOff x="0" y="0"/>
          <a:chExt cx="0" cy="0"/>
        </a:xfrm>
      </p:grpSpPr>
      <p:sp>
        <p:nvSpPr>
          <p:cNvPr id="641" name="Google Shape;641;p67"/>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fr"/>
              <a:t>AUTRES</a:t>
            </a:r>
            <a:endParaRPr/>
          </a:p>
        </p:txBody>
      </p:sp>
      <p:sp>
        <p:nvSpPr>
          <p:cNvPr id="642" name="Google Shape;642;p6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46" name="Shape 646"/>
        <p:cNvGrpSpPr/>
        <p:nvPr/>
      </p:nvGrpSpPr>
      <p:grpSpPr>
        <a:xfrm>
          <a:off x="0" y="0"/>
          <a:ext cx="0" cy="0"/>
          <a:chOff x="0" y="0"/>
          <a:chExt cx="0" cy="0"/>
        </a:xfrm>
      </p:grpSpPr>
      <p:sp>
        <p:nvSpPr>
          <p:cNvPr id="647" name="Google Shape;647;p68"/>
          <p:cNvSpPr txBox="1"/>
          <p:nvPr>
            <p:ph type="title"/>
          </p:nvPr>
        </p:nvSpPr>
        <p:spPr>
          <a:xfrm>
            <a:off x="819150" y="2750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Une array </a:t>
            </a:r>
            <a:endParaRPr/>
          </a:p>
        </p:txBody>
      </p:sp>
      <p:sp>
        <p:nvSpPr>
          <p:cNvPr id="648" name="Google Shape;648;p68"/>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Une </a:t>
            </a:r>
            <a:r>
              <a:rPr lang="fr"/>
              <a:t>chaîne</a:t>
            </a:r>
            <a:r>
              <a:rPr lang="fr"/>
              <a:t> de caractères </a:t>
            </a:r>
            <a:endParaRPr/>
          </a:p>
        </p:txBody>
      </p:sp>
      <p:sp>
        <p:nvSpPr>
          <p:cNvPr id="649" name="Google Shape;649;p68"/>
          <p:cNvSpPr txBox="1"/>
          <p:nvPr>
            <p:ph idx="1" type="body"/>
          </p:nvPr>
        </p:nvSpPr>
        <p:spPr>
          <a:xfrm>
            <a:off x="819150" y="1990725"/>
            <a:ext cx="3686100" cy="6603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fr" u="sng">
                <a:solidFill>
                  <a:schemeClr val="hlink"/>
                </a:solidFill>
                <a:hlinkClick r:id="rId3"/>
              </a:rPr>
              <a:t>Java String Methods</a:t>
            </a:r>
            <a:endParaRPr/>
          </a:p>
          <a:p>
            <a:pPr indent="0" lvl="0" marL="0" rtl="0" algn="l">
              <a:spcBef>
                <a:spcPts val="1200"/>
              </a:spcBef>
              <a:spcAft>
                <a:spcPts val="1200"/>
              </a:spcAft>
              <a:buNone/>
            </a:pPr>
            <a:r>
              <a:t/>
            </a:r>
            <a:endParaRPr/>
          </a:p>
        </p:txBody>
      </p:sp>
      <p:sp>
        <p:nvSpPr>
          <p:cNvPr id="650" name="Google Shape;650;p68"/>
          <p:cNvSpPr txBox="1"/>
          <p:nvPr>
            <p:ph idx="2" type="body"/>
          </p:nvPr>
        </p:nvSpPr>
        <p:spPr>
          <a:xfrm>
            <a:off x="4638750" y="1990725"/>
            <a:ext cx="3686100" cy="660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fr" u="sng">
                <a:solidFill>
                  <a:schemeClr val="hlink"/>
                </a:solidFill>
                <a:hlinkClick r:id="rId4"/>
              </a:rPr>
              <a:t>Java Exercises: String exercises - w3resource</a:t>
            </a:r>
            <a:endParaRPr/>
          </a:p>
        </p:txBody>
      </p:sp>
      <p:sp>
        <p:nvSpPr>
          <p:cNvPr id="651" name="Google Shape;651;p6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652" name="Google Shape;652;p68"/>
          <p:cNvSpPr txBox="1"/>
          <p:nvPr>
            <p:ph idx="1" type="body"/>
          </p:nvPr>
        </p:nvSpPr>
        <p:spPr>
          <a:xfrm>
            <a:off x="819150" y="3895725"/>
            <a:ext cx="3686100" cy="6603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fr" u="sng">
                <a:solidFill>
                  <a:schemeClr val="accent5"/>
                </a:solidFill>
                <a:hlinkClick r:id="rId5">
                  <a:extLst>
                    <a:ext uri="{A12FA001-AC4F-418D-AE19-62706E023703}">
                      <ahyp:hlinkClr val="tx"/>
                    </a:ext>
                  </a:extLst>
                </a:hlinkClick>
              </a:rPr>
              <a:t>Arrays</a:t>
            </a:r>
            <a:endParaRPr/>
          </a:p>
          <a:p>
            <a:pPr indent="0" lvl="0" marL="0" rtl="0" algn="l">
              <a:spcBef>
                <a:spcPts val="1200"/>
              </a:spcBef>
              <a:spcAft>
                <a:spcPts val="1200"/>
              </a:spcAft>
              <a:buNone/>
            </a:pPr>
            <a:r>
              <a:t/>
            </a:r>
            <a:endParaRPr/>
          </a:p>
        </p:txBody>
      </p:sp>
      <p:sp>
        <p:nvSpPr>
          <p:cNvPr id="653" name="Google Shape;653;p68"/>
          <p:cNvSpPr txBox="1"/>
          <p:nvPr>
            <p:ph idx="2" type="body"/>
          </p:nvPr>
        </p:nvSpPr>
        <p:spPr>
          <a:xfrm>
            <a:off x="4638750" y="3895725"/>
            <a:ext cx="3686100" cy="660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fr" u="sng">
                <a:solidFill>
                  <a:schemeClr val="hlink"/>
                </a:solidFill>
                <a:hlinkClick r:id="rId6"/>
              </a:rPr>
              <a:t>Java Array exercises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57" name="Shape 657"/>
        <p:cNvGrpSpPr/>
        <p:nvPr/>
      </p:nvGrpSpPr>
      <p:grpSpPr>
        <a:xfrm>
          <a:off x="0" y="0"/>
          <a:ext cx="0" cy="0"/>
          <a:chOff x="0" y="0"/>
          <a:chExt cx="0" cy="0"/>
        </a:xfrm>
      </p:grpSpPr>
      <p:sp>
        <p:nvSpPr>
          <p:cNvPr id="658" name="Google Shape;658;p69"/>
          <p:cNvSpPr txBox="1"/>
          <p:nvPr>
            <p:ph type="title"/>
          </p:nvPr>
        </p:nvSpPr>
        <p:spPr>
          <a:xfrm>
            <a:off x="819150" y="2750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Dictionnaire</a:t>
            </a:r>
            <a:r>
              <a:rPr lang="fr"/>
              <a:t> </a:t>
            </a:r>
            <a:endParaRPr/>
          </a:p>
        </p:txBody>
      </p:sp>
      <p:sp>
        <p:nvSpPr>
          <p:cNvPr id="659" name="Google Shape;659;p69"/>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Date et temps</a:t>
            </a:r>
            <a:endParaRPr/>
          </a:p>
        </p:txBody>
      </p:sp>
      <p:sp>
        <p:nvSpPr>
          <p:cNvPr id="660" name="Google Shape;660;p69"/>
          <p:cNvSpPr txBox="1"/>
          <p:nvPr>
            <p:ph idx="1" type="body"/>
          </p:nvPr>
        </p:nvSpPr>
        <p:spPr>
          <a:xfrm>
            <a:off x="819150" y="1990725"/>
            <a:ext cx="3686100" cy="6603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fr" u="sng">
                <a:solidFill>
                  <a:schemeClr val="hlink"/>
                </a:solidFill>
                <a:hlinkClick r:id="rId3"/>
              </a:rPr>
              <a:t>Java Date and Time</a:t>
            </a:r>
            <a:endParaRPr/>
          </a:p>
          <a:p>
            <a:pPr indent="0" lvl="0" marL="0" rtl="0" algn="l">
              <a:spcBef>
                <a:spcPts val="1200"/>
              </a:spcBef>
              <a:spcAft>
                <a:spcPts val="1200"/>
              </a:spcAft>
              <a:buNone/>
            </a:pPr>
            <a:r>
              <a:t/>
            </a:r>
            <a:endParaRPr/>
          </a:p>
        </p:txBody>
      </p:sp>
      <p:sp>
        <p:nvSpPr>
          <p:cNvPr id="661" name="Google Shape;661;p69"/>
          <p:cNvSpPr txBox="1"/>
          <p:nvPr>
            <p:ph idx="2" type="body"/>
          </p:nvPr>
        </p:nvSpPr>
        <p:spPr>
          <a:xfrm>
            <a:off x="4638750" y="1990725"/>
            <a:ext cx="3686100" cy="660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fr" u="sng">
                <a:solidFill>
                  <a:schemeClr val="hlink"/>
                </a:solidFill>
                <a:hlinkClick r:id="rId4"/>
              </a:rPr>
              <a:t>Les dates — Le langage Java</a:t>
            </a:r>
            <a:endParaRPr/>
          </a:p>
        </p:txBody>
      </p:sp>
      <p:sp>
        <p:nvSpPr>
          <p:cNvPr id="662" name="Google Shape;662;p6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663" name="Google Shape;663;p69"/>
          <p:cNvSpPr txBox="1"/>
          <p:nvPr>
            <p:ph idx="1" type="body"/>
          </p:nvPr>
        </p:nvSpPr>
        <p:spPr>
          <a:xfrm>
            <a:off x="819150" y="3895725"/>
            <a:ext cx="3686100" cy="6603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fr" u="sng">
                <a:solidFill>
                  <a:schemeClr val="hlink"/>
                </a:solidFill>
                <a:hlinkClick r:id="rId5"/>
              </a:rPr>
              <a:t>Java HashMap</a:t>
            </a:r>
            <a:endParaRPr/>
          </a:p>
          <a:p>
            <a:pPr indent="0" lvl="0" marL="0" rtl="0" algn="l">
              <a:spcBef>
                <a:spcPts val="1200"/>
              </a:spcBef>
              <a:spcAft>
                <a:spcPts val="1200"/>
              </a:spcAft>
              <a:buNone/>
            </a:pPr>
            <a:r>
              <a:t/>
            </a:r>
            <a:endParaRPr/>
          </a:p>
        </p:txBody>
      </p:sp>
      <p:sp>
        <p:nvSpPr>
          <p:cNvPr id="664" name="Google Shape;664;p69"/>
          <p:cNvSpPr txBox="1"/>
          <p:nvPr>
            <p:ph idx="2" type="body"/>
          </p:nvPr>
        </p:nvSpPr>
        <p:spPr>
          <a:xfrm>
            <a:off x="4638750" y="3895725"/>
            <a:ext cx="3686100" cy="660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fr" u="sng">
                <a:solidFill>
                  <a:schemeClr val="hlink"/>
                </a:solidFill>
                <a:hlinkClick r:id="rId6"/>
              </a:rPr>
              <a:t>Java Array exercises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68" name="Shape 668"/>
        <p:cNvGrpSpPr/>
        <p:nvPr/>
      </p:nvGrpSpPr>
      <p:grpSpPr>
        <a:xfrm>
          <a:off x="0" y="0"/>
          <a:ext cx="0" cy="0"/>
          <a:chOff x="0" y="0"/>
          <a:chExt cx="0" cy="0"/>
        </a:xfrm>
      </p:grpSpPr>
      <p:sp>
        <p:nvSpPr>
          <p:cNvPr id="669" name="Google Shape;669;p70"/>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livre de recette </a:t>
            </a:r>
            <a:endParaRPr/>
          </a:p>
        </p:txBody>
      </p:sp>
      <p:sp>
        <p:nvSpPr>
          <p:cNvPr id="670" name="Google Shape;670;p7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671" name="Google Shape;671;p70"/>
          <p:cNvSpPr txBox="1"/>
          <p:nvPr/>
        </p:nvSpPr>
        <p:spPr>
          <a:xfrm>
            <a:off x="819150" y="1517275"/>
            <a:ext cx="75717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t>Ecrire un algorithme proprement:</a:t>
            </a:r>
            <a:endParaRPr/>
          </a:p>
          <a:p>
            <a:pPr indent="-317500" lvl="0" marL="457200" rtl="0" algn="l">
              <a:spcBef>
                <a:spcPts val="0"/>
              </a:spcBef>
              <a:spcAft>
                <a:spcPts val="0"/>
              </a:spcAft>
              <a:buSzPts val="1400"/>
              <a:buChar char="-"/>
            </a:pPr>
            <a:r>
              <a:rPr lang="fr"/>
              <a:t>Respecter l’indentation même si ce n’est pas obligatoire le code sera plus lisible.</a:t>
            </a:r>
            <a:endParaRPr/>
          </a:p>
          <a:p>
            <a:pPr indent="-317500" lvl="0" marL="457200" rtl="0" algn="l">
              <a:spcBef>
                <a:spcPts val="0"/>
              </a:spcBef>
              <a:spcAft>
                <a:spcPts val="0"/>
              </a:spcAft>
              <a:buSzPts val="1400"/>
              <a:buChar char="-"/>
            </a:pPr>
            <a:r>
              <a:rPr lang="fr"/>
              <a:t>Commenter son code lorsque l’on est dans une phase de développement.</a:t>
            </a:r>
            <a:endParaRPr/>
          </a:p>
          <a:p>
            <a:pPr indent="-317500" lvl="0" marL="457200" rtl="0" algn="l">
              <a:spcBef>
                <a:spcPts val="0"/>
              </a:spcBef>
              <a:spcAft>
                <a:spcPts val="0"/>
              </a:spcAft>
              <a:buSzPts val="1400"/>
              <a:buChar char="-"/>
            </a:pPr>
            <a:r>
              <a:rPr lang="fr"/>
              <a:t>Utiliser des noms cohérents pour les variables et les fonctions.</a:t>
            </a:r>
            <a:endParaRPr/>
          </a:p>
          <a:p>
            <a:pPr indent="-317500" lvl="0" marL="457200" rtl="0" algn="l">
              <a:spcBef>
                <a:spcPts val="0"/>
              </a:spcBef>
              <a:spcAft>
                <a:spcPts val="0"/>
              </a:spcAft>
              <a:buSzPts val="1400"/>
              <a:buChar char="-"/>
            </a:pPr>
            <a:r>
              <a:rPr lang="fr"/>
              <a:t>Respecter le typage des noms </a:t>
            </a:r>
            <a:r>
              <a:rPr lang="fr" sz="1000"/>
              <a:t>(ex: commence par une majuscule, pas d’espace ni d’accents).</a:t>
            </a:r>
            <a:endParaRPr sz="1000"/>
          </a:p>
          <a:p>
            <a:pPr indent="0" lvl="0" marL="0" rtl="0" algn="l">
              <a:spcBef>
                <a:spcPts val="0"/>
              </a:spcBef>
              <a:spcAft>
                <a:spcPts val="0"/>
              </a:spcAft>
              <a:buNone/>
            </a:pPr>
            <a:r>
              <a:t/>
            </a:r>
            <a:endParaRPr/>
          </a:p>
          <a:p>
            <a:pPr indent="0" lvl="0" marL="0" rtl="0" algn="l">
              <a:spcBef>
                <a:spcPts val="0"/>
              </a:spcBef>
              <a:spcAft>
                <a:spcPts val="0"/>
              </a:spcAft>
              <a:buNone/>
            </a:pPr>
            <a:r>
              <a:rPr lang="fr"/>
              <a:t>Commencer par </a:t>
            </a:r>
            <a:r>
              <a:rPr lang="fr"/>
              <a:t>réfléchir</a:t>
            </a:r>
            <a:r>
              <a:rPr lang="fr"/>
              <a:t> avant d’écrire un algorithme. </a:t>
            </a:r>
            <a:br>
              <a:rPr lang="fr"/>
            </a:br>
            <a:r>
              <a:rPr lang="fr"/>
              <a:t>Si on est capable de répondre à la question:</a:t>
            </a:r>
            <a:endParaRPr/>
          </a:p>
          <a:p>
            <a:pPr indent="-317500" lvl="0" marL="457200" rtl="0" algn="l">
              <a:spcBef>
                <a:spcPts val="0"/>
              </a:spcBef>
              <a:spcAft>
                <a:spcPts val="0"/>
              </a:spcAft>
              <a:buSzPts val="1400"/>
              <a:buChar char="-"/>
            </a:pPr>
            <a:r>
              <a:rPr lang="fr"/>
              <a:t>Qu’est ce que l’algorithme doit faire</a:t>
            </a:r>
            <a:endParaRPr/>
          </a:p>
          <a:p>
            <a:pPr indent="0" lvl="0" marL="457200" rtl="0" algn="l">
              <a:spcBef>
                <a:spcPts val="0"/>
              </a:spcBef>
              <a:spcAft>
                <a:spcPts val="0"/>
              </a:spcAft>
              <a:buNone/>
            </a:pPr>
            <a:r>
              <a:t/>
            </a:r>
            <a:endParaRPr/>
          </a:p>
          <a:p>
            <a:pPr indent="0" lvl="0" marL="0" rtl="0" algn="l">
              <a:spcBef>
                <a:spcPts val="0"/>
              </a:spcBef>
              <a:spcAft>
                <a:spcPts val="0"/>
              </a:spcAft>
              <a:buNone/>
            </a:pPr>
            <a:r>
              <a:rPr lang="fr"/>
              <a:t>→ Le problème est réglé, cependant cela peut être très difficile de répondre à cette question.</a:t>
            </a:r>
            <a:endParaRPr/>
          </a:p>
          <a:p>
            <a:pPr indent="0" lvl="0" marL="0" rtl="0" algn="l">
              <a:spcBef>
                <a:spcPts val="0"/>
              </a:spcBef>
              <a:spcAft>
                <a:spcPts val="0"/>
              </a:spcAft>
              <a:buNone/>
            </a:pPr>
            <a:r>
              <a:t/>
            </a:r>
            <a:endParaRPr/>
          </a:p>
          <a:p>
            <a:pPr indent="0" lvl="0" marL="0" rtl="0" algn="l">
              <a:spcBef>
                <a:spcPts val="0"/>
              </a:spcBef>
              <a:spcAft>
                <a:spcPts val="0"/>
              </a:spcAft>
              <a:buNone/>
            </a:pPr>
            <a:r>
              <a:rPr lang="fr" u="sng">
                <a:solidFill>
                  <a:schemeClr val="hlink"/>
                </a:solidFill>
                <a:hlinkClick r:id="rId3"/>
              </a:rPr>
              <a:t>algorithmique - java - python</a:t>
            </a:r>
            <a:endParaRPr/>
          </a:p>
        </p:txBody>
      </p:sp>
      <p:sp>
        <p:nvSpPr>
          <p:cNvPr id="672" name="Google Shape;672;p70"/>
          <p:cNvSpPr txBox="1"/>
          <p:nvPr/>
        </p:nvSpPr>
        <p:spPr>
          <a:xfrm>
            <a:off x="5796075" y="3444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u="sng">
                <a:solidFill>
                  <a:schemeClr val="hlink"/>
                </a:solidFill>
                <a:hlinkClick r:id="rId4"/>
              </a:rPr>
              <a:t>Même leçon mais openclassroom</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76" name="Shape 676"/>
        <p:cNvGrpSpPr/>
        <p:nvPr/>
      </p:nvGrpSpPr>
      <p:grpSpPr>
        <a:xfrm>
          <a:off x="0" y="0"/>
          <a:ext cx="0" cy="0"/>
          <a:chOff x="0" y="0"/>
          <a:chExt cx="0" cy="0"/>
        </a:xfrm>
      </p:grpSpPr>
      <p:sp>
        <p:nvSpPr>
          <p:cNvPr id="677" name="Google Shape;677;p7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Où s’exercer </a:t>
            </a:r>
            <a:endParaRPr/>
          </a:p>
        </p:txBody>
      </p:sp>
      <p:sp>
        <p:nvSpPr>
          <p:cNvPr id="678" name="Google Shape;678;p7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679" name="Google Shape;679;p71"/>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u="sng">
                <a:solidFill>
                  <a:schemeClr val="hlink"/>
                </a:solidFill>
                <a:hlinkClick r:id="rId3"/>
              </a:rPr>
              <a:t>https://www.codingame.com/</a:t>
            </a:r>
            <a:endParaRPr/>
          </a:p>
          <a:p>
            <a:pPr indent="0" lvl="0" marL="0" rtl="0" algn="l">
              <a:spcBef>
                <a:spcPts val="1200"/>
              </a:spcBef>
              <a:spcAft>
                <a:spcPts val="0"/>
              </a:spcAft>
              <a:buNone/>
            </a:pPr>
            <a:r>
              <a:rPr lang="fr"/>
              <a:t>gamification et codes variés</a:t>
            </a:r>
            <a:endParaRPr/>
          </a:p>
          <a:p>
            <a:pPr indent="0" lvl="0" marL="0" rtl="0" algn="l">
              <a:spcBef>
                <a:spcPts val="1200"/>
              </a:spcBef>
              <a:spcAft>
                <a:spcPts val="0"/>
              </a:spcAft>
              <a:buNone/>
            </a:pPr>
            <a:r>
              <a:rPr lang="fr" u="sng">
                <a:solidFill>
                  <a:schemeClr val="hlink"/>
                </a:solidFill>
                <a:hlinkClick r:id="rId4"/>
              </a:rPr>
              <a:t>https://www.codewars.com/</a:t>
            </a:r>
            <a:endParaRPr/>
          </a:p>
          <a:p>
            <a:pPr indent="0" lvl="0" marL="0" rtl="0" algn="l">
              <a:spcBef>
                <a:spcPts val="1200"/>
              </a:spcBef>
              <a:spcAft>
                <a:spcPts val="0"/>
              </a:spcAft>
              <a:buNone/>
            </a:pPr>
            <a:r>
              <a:rPr lang="fr"/>
              <a:t>suivi et apprentissage</a:t>
            </a:r>
            <a:endParaRPr/>
          </a:p>
          <a:p>
            <a:pPr indent="0" lvl="0" marL="0" rtl="0" algn="l">
              <a:spcBef>
                <a:spcPts val="1200"/>
              </a:spcBef>
              <a:spcAft>
                <a:spcPts val="0"/>
              </a:spcAft>
              <a:buNone/>
            </a:pPr>
            <a:r>
              <a:rPr lang="fr" u="sng">
                <a:solidFill>
                  <a:schemeClr val="hlink"/>
                </a:solidFill>
                <a:hlinkClick r:id="rId5"/>
              </a:rPr>
              <a:t>https://www.hackerrank.com/</a:t>
            </a:r>
            <a:endParaRPr/>
          </a:p>
          <a:p>
            <a:pPr indent="0" lvl="0" marL="0" rtl="0" algn="l">
              <a:spcBef>
                <a:spcPts val="1200"/>
              </a:spcBef>
              <a:spcAft>
                <a:spcPts val="1200"/>
              </a:spcAft>
              <a:buNone/>
            </a:pPr>
            <a:r>
              <a:rPr lang="fr"/>
              <a:t>Global (Base de données, Algo, AI, Maths,...)</a:t>
            </a:r>
            <a:endParaRPr/>
          </a:p>
        </p:txBody>
      </p:sp>
      <p:sp>
        <p:nvSpPr>
          <p:cNvPr id="680" name="Google Shape;680;p71"/>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u="sng">
                <a:solidFill>
                  <a:schemeClr val="hlink"/>
                </a:solidFill>
                <a:hlinkClick r:id="rId6"/>
              </a:rPr>
              <a:t>https://cssbattle.dev/</a:t>
            </a:r>
            <a:endParaRPr/>
          </a:p>
          <a:p>
            <a:pPr indent="0" lvl="0" marL="0" rtl="0" algn="l">
              <a:spcBef>
                <a:spcPts val="1200"/>
              </a:spcBef>
              <a:spcAft>
                <a:spcPts val="0"/>
              </a:spcAft>
              <a:buNone/>
            </a:pPr>
            <a:r>
              <a:rPr lang="fr"/>
              <a:t>vous devez reproduire l'exemple qui vous est fourni</a:t>
            </a:r>
            <a:endParaRPr/>
          </a:p>
          <a:p>
            <a:pPr indent="0" lvl="0" marL="0" rtl="0" algn="l">
              <a:spcBef>
                <a:spcPts val="1200"/>
              </a:spcBef>
              <a:spcAft>
                <a:spcPts val="0"/>
              </a:spcAft>
              <a:buNone/>
            </a:pPr>
            <a:r>
              <a:rPr lang="fr" u="sng">
                <a:solidFill>
                  <a:schemeClr val="hlink"/>
                </a:solidFill>
                <a:hlinkClick r:id="rId7"/>
              </a:rPr>
              <a:t>https://www.frontendmentor.io/</a:t>
            </a:r>
            <a:endParaRPr/>
          </a:p>
          <a:p>
            <a:pPr indent="0" lvl="0" marL="0" rtl="0" algn="l">
              <a:spcBef>
                <a:spcPts val="1200"/>
              </a:spcBef>
              <a:spcAft>
                <a:spcPts val="0"/>
              </a:spcAft>
              <a:buNone/>
            </a:pPr>
            <a:r>
              <a:rPr lang="fr"/>
              <a:t>reproduire des designs de sites </a:t>
            </a:r>
            <a:endParaRPr/>
          </a:p>
          <a:p>
            <a:pPr indent="0" lvl="0" marL="0" rtl="0" algn="l">
              <a:spcBef>
                <a:spcPts val="1200"/>
              </a:spcBef>
              <a:spcAft>
                <a:spcPts val="0"/>
              </a:spcAft>
              <a:buNone/>
            </a:pPr>
            <a:r>
              <a:rPr lang="fr" u="sng">
                <a:solidFill>
                  <a:schemeClr val="hlink"/>
                </a:solidFill>
                <a:hlinkClick r:id="rId8"/>
              </a:rPr>
              <a:t>https://www.root-me.org/</a:t>
            </a:r>
            <a:endParaRPr/>
          </a:p>
          <a:p>
            <a:pPr indent="0" lvl="0" marL="0" rtl="0" algn="l">
              <a:spcBef>
                <a:spcPts val="1200"/>
              </a:spcBef>
              <a:spcAft>
                <a:spcPts val="1200"/>
              </a:spcAft>
              <a:buNone/>
            </a:pPr>
            <a:r>
              <a:rPr lang="fr"/>
              <a:t>sécurité</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8"/>
          <p:cNvSpPr txBox="1"/>
          <p:nvPr>
            <p:ph type="title"/>
          </p:nvPr>
        </p:nvSpPr>
        <p:spPr>
          <a:xfrm>
            <a:off x="819150" y="845600"/>
            <a:ext cx="4485000" cy="1383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Exemple de difficulté pour exprimer son raisonnement </a:t>
            </a:r>
            <a:endParaRPr/>
          </a:p>
        </p:txBody>
      </p:sp>
      <p:sp>
        <p:nvSpPr>
          <p:cNvPr id="170" name="Google Shape;170;p18"/>
          <p:cNvSpPr txBox="1"/>
          <p:nvPr>
            <p:ph idx="1" type="body"/>
          </p:nvPr>
        </p:nvSpPr>
        <p:spPr>
          <a:xfrm>
            <a:off x="833116" y="2319050"/>
            <a:ext cx="4485000" cy="21198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fr"/>
              <a:t>acheter 6 oeufs </a:t>
            </a:r>
            <a:endParaRPr/>
          </a:p>
          <a:p>
            <a:pPr indent="-298450" lvl="1" marL="914400" rtl="0" algn="l">
              <a:spcBef>
                <a:spcPts val="0"/>
              </a:spcBef>
              <a:spcAft>
                <a:spcPts val="0"/>
              </a:spcAft>
              <a:buSzPts val="1100"/>
              <a:buChar char="-"/>
            </a:pPr>
            <a:r>
              <a:rPr lang="fr"/>
              <a:t>Est-ce une solution possible?</a:t>
            </a:r>
            <a:endParaRPr/>
          </a:p>
          <a:p>
            <a:pPr indent="0" lvl="0" marL="0" rtl="0" algn="l">
              <a:spcBef>
                <a:spcPts val="1200"/>
              </a:spcBef>
              <a:spcAft>
                <a:spcPts val="0"/>
              </a:spcAft>
              <a:buNone/>
            </a:pPr>
            <a:r>
              <a:rPr lang="fr"/>
              <a:t>→ OUI </a:t>
            </a:r>
            <a:endParaRPr/>
          </a:p>
          <a:p>
            <a:pPr indent="0" lvl="0" marL="0" rtl="0" algn="l">
              <a:spcBef>
                <a:spcPts val="1200"/>
              </a:spcBef>
              <a:spcAft>
                <a:spcPts val="1200"/>
              </a:spcAft>
              <a:buNone/>
            </a:pPr>
            <a:r>
              <a:rPr lang="fr"/>
              <a:t>Si la condition sur les œufs écrase l’ordre de prendre du lait. C'est-à-dire si la condition change la quantité et le produit en même temps.</a:t>
            </a:r>
            <a:endParaRPr/>
          </a:p>
        </p:txBody>
      </p:sp>
      <p:sp>
        <p:nvSpPr>
          <p:cNvPr id="171" name="Google Shape;171;p1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172" name="Google Shape;172;p18"/>
          <p:cNvPicPr preferRelativeResize="0"/>
          <p:nvPr/>
        </p:nvPicPr>
        <p:blipFill>
          <a:blip r:embed="rId3">
            <a:alphaModFix/>
          </a:blip>
          <a:stretch>
            <a:fillRect/>
          </a:stretch>
        </p:blipFill>
        <p:spPr>
          <a:xfrm>
            <a:off x="5783299" y="845600"/>
            <a:ext cx="2495295" cy="3593251"/>
          </a:xfrm>
          <a:prstGeom prst="rect">
            <a:avLst/>
          </a:prstGeom>
          <a:noFill/>
          <a:ln>
            <a:noFill/>
          </a:ln>
        </p:spPr>
      </p:pic>
      <p:pic>
        <p:nvPicPr>
          <p:cNvPr id="173" name="Google Shape;173;p18"/>
          <p:cNvPicPr preferRelativeResize="0"/>
          <p:nvPr/>
        </p:nvPicPr>
        <p:blipFill rotWithShape="1">
          <a:blip r:embed="rId3">
            <a:alphaModFix/>
          </a:blip>
          <a:srcRect b="11313" l="48886" r="47518" t="84873"/>
          <a:stretch/>
        </p:blipFill>
        <p:spPr>
          <a:xfrm>
            <a:off x="8179429" y="3292023"/>
            <a:ext cx="89726" cy="136974"/>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84" name="Shape 684"/>
        <p:cNvGrpSpPr/>
        <p:nvPr/>
      </p:nvGrpSpPr>
      <p:grpSpPr>
        <a:xfrm>
          <a:off x="0" y="0"/>
          <a:ext cx="0" cy="0"/>
          <a:chOff x="0" y="0"/>
          <a:chExt cx="0" cy="0"/>
        </a:xfrm>
      </p:grpSpPr>
      <p:sp>
        <p:nvSpPr>
          <p:cNvPr id="685" name="Google Shape;685;p7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686" name="Google Shape;686;p72"/>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t>https://www.onlinegantt.com/#/gantt</a:t>
            </a:r>
            <a:endParaRPr/>
          </a:p>
        </p:txBody>
      </p:sp>
      <p:sp>
        <p:nvSpPr>
          <p:cNvPr id="687" name="Google Shape;687;p72"/>
          <p:cNvSpPr txBox="1"/>
          <p:nvPr/>
        </p:nvSpPr>
        <p:spPr>
          <a:xfrm>
            <a:off x="0" y="533400"/>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t>https://www.redmine.org/projects/redmine/wiki/RedmineInstall</a:t>
            </a:r>
            <a:endParaRPr/>
          </a:p>
        </p:txBody>
      </p:sp>
      <p:sp>
        <p:nvSpPr>
          <p:cNvPr id="688" name="Google Shape;688;p72"/>
          <p:cNvSpPr txBox="1"/>
          <p:nvPr/>
        </p:nvSpPr>
        <p:spPr>
          <a:xfrm>
            <a:off x="0" y="12954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t>https://staruml.io/</a:t>
            </a:r>
            <a:endParaRPr/>
          </a:p>
        </p:txBody>
      </p:sp>
      <p:sp>
        <p:nvSpPr>
          <p:cNvPr id="689" name="Google Shape;689;p72"/>
          <p:cNvSpPr txBox="1"/>
          <p:nvPr/>
        </p:nvSpPr>
        <p:spPr>
          <a:xfrm>
            <a:off x="5374625" y="1191850"/>
            <a:ext cx="17991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latin typeface="Calibri"/>
                <a:ea typeface="Calibri"/>
                <a:cs typeface="Calibri"/>
                <a:sym typeface="Calibri"/>
              </a:rPr>
              <a:t>&gt;GIT</a:t>
            </a:r>
            <a:endParaRPr>
              <a:latin typeface="Calibri"/>
              <a:ea typeface="Calibri"/>
              <a:cs typeface="Calibri"/>
              <a:sym typeface="Calibri"/>
            </a:endParaRPr>
          </a:p>
          <a:p>
            <a:pPr indent="0" lvl="0" marL="0" rtl="0" algn="l">
              <a:spcBef>
                <a:spcPts val="0"/>
              </a:spcBef>
              <a:spcAft>
                <a:spcPts val="0"/>
              </a:spcAft>
              <a:buNone/>
            </a:pPr>
            <a:r>
              <a:rPr lang="fr">
                <a:latin typeface="Calibri"/>
                <a:ea typeface="Calibri"/>
                <a:cs typeface="Calibri"/>
                <a:sym typeface="Calibri"/>
              </a:rPr>
              <a:t>&gt;TRELLO</a:t>
            </a:r>
            <a:endParaRPr>
              <a:latin typeface="Calibri"/>
              <a:ea typeface="Calibri"/>
              <a:cs typeface="Calibri"/>
              <a:sym typeface="Calibri"/>
            </a:endParaRPr>
          </a:p>
          <a:p>
            <a:pPr indent="0" lvl="0" marL="0" rtl="0" algn="l">
              <a:spcBef>
                <a:spcPts val="0"/>
              </a:spcBef>
              <a:spcAft>
                <a:spcPts val="0"/>
              </a:spcAft>
              <a:buNone/>
            </a:pPr>
            <a:r>
              <a:rPr lang="fr">
                <a:latin typeface="Calibri"/>
                <a:ea typeface="Calibri"/>
                <a:cs typeface="Calibri"/>
                <a:sym typeface="Calibri"/>
              </a:rPr>
              <a:t>&gt;GANT</a:t>
            </a:r>
            <a:endParaRPr>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19"/>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Ce qu’il faut en retenir</a:t>
            </a:r>
            <a:endParaRPr/>
          </a:p>
        </p:txBody>
      </p:sp>
      <p:sp>
        <p:nvSpPr>
          <p:cNvPr id="179" name="Google Shape;179;p19"/>
          <p:cNvSpPr txBox="1"/>
          <p:nvPr>
            <p:ph idx="1" type="body"/>
          </p:nvPr>
        </p:nvSpPr>
        <p:spPr>
          <a:xfrm>
            <a:off x="819150" y="1990725"/>
            <a:ext cx="7505700" cy="24480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0"/>
              </a:spcAft>
              <a:buNone/>
            </a:pPr>
            <a:r>
              <a:rPr lang="fr"/>
              <a:t>Pour le client (ici la maman) cela semble clair, elle voulait une bouteille de lait et six œufs.</a:t>
            </a:r>
            <a:endParaRPr/>
          </a:p>
          <a:p>
            <a:pPr indent="-304958" lvl="0" marL="457200" rtl="0" algn="l">
              <a:spcBef>
                <a:spcPts val="1200"/>
              </a:spcBef>
              <a:spcAft>
                <a:spcPts val="0"/>
              </a:spcAft>
              <a:buSzPct val="100000"/>
              <a:buChar char="-"/>
            </a:pPr>
            <a:r>
              <a:rPr lang="fr"/>
              <a:t>Les clients ne spécifient pas toujours correctement leur besoin (les </a:t>
            </a:r>
            <a:r>
              <a:rPr lang="fr"/>
              <a:t>développeurs</a:t>
            </a:r>
            <a:r>
              <a:rPr lang="fr"/>
              <a:t> débutants aussi).</a:t>
            </a:r>
            <a:endParaRPr/>
          </a:p>
          <a:p>
            <a:pPr indent="0" lvl="0" marL="0" rtl="0" algn="l">
              <a:spcBef>
                <a:spcPts val="1200"/>
              </a:spcBef>
              <a:spcAft>
                <a:spcPts val="0"/>
              </a:spcAft>
              <a:buNone/>
            </a:pPr>
            <a:r>
              <a:rPr lang="fr"/>
              <a:t>Le besoin est mal spécifié et le chef de projet ou le scrum master n’ont pas fait leur travail (clarifier, reformuler, …). </a:t>
            </a:r>
            <a:endParaRPr/>
          </a:p>
          <a:p>
            <a:pPr indent="0" lvl="0" marL="0" rtl="0" algn="l">
              <a:spcBef>
                <a:spcPts val="1200"/>
              </a:spcBef>
              <a:spcAft>
                <a:spcPts val="0"/>
              </a:spcAft>
              <a:buNone/>
            </a:pPr>
            <a:r>
              <a:rPr lang="fr"/>
              <a:t>-	Si bien qu’on aurait aussi pu livrer 6 œufs et pas de lait: S’il y a des œufs, prends en 6 et ne prend pas de lait.</a:t>
            </a:r>
            <a:endParaRPr/>
          </a:p>
          <a:p>
            <a:pPr indent="0" lvl="0" marL="0" rtl="0" algn="l">
              <a:spcBef>
                <a:spcPts val="1200"/>
              </a:spcBef>
              <a:spcAft>
                <a:spcPts val="0"/>
              </a:spcAft>
              <a:buNone/>
            </a:pPr>
            <a:r>
              <a:rPr lang="fr"/>
              <a:t>L’informaticien a bien compris que le client veut du lait et il fait une fonction qui retourne du lait. Le nombre retourné </a:t>
            </a:r>
            <a:r>
              <a:rPr lang="fr"/>
              <a:t>dépend</a:t>
            </a:r>
            <a:r>
              <a:rPr lang="fr"/>
              <a:t> d’une condition externe qui est la présence des œufs. On doit demander de coder une chose à la fois.</a:t>
            </a:r>
            <a:endParaRPr/>
          </a:p>
          <a:p>
            <a:pPr indent="-304958" lvl="0" marL="457200" rtl="0" algn="l">
              <a:spcBef>
                <a:spcPts val="1200"/>
              </a:spcBef>
              <a:spcAft>
                <a:spcPts val="0"/>
              </a:spcAft>
              <a:buSzPct val="100000"/>
              <a:buChar char="-"/>
            </a:pPr>
            <a:r>
              <a:rPr lang="fr"/>
              <a:t>Il y a plusieurs types d’informaticiens.</a:t>
            </a:r>
            <a:endParaRPr/>
          </a:p>
        </p:txBody>
      </p:sp>
      <p:sp>
        <p:nvSpPr>
          <p:cNvPr id="180" name="Google Shape;180;p1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0"/>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A vous de jouer</a:t>
            </a:r>
            <a:endParaRPr/>
          </a:p>
        </p:txBody>
      </p:sp>
      <p:sp>
        <p:nvSpPr>
          <p:cNvPr id="186" name="Google Shape;186;p20"/>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Que pensez-vous et pourquoi?</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fr" sz="1000"/>
              <a:t>Contrairement à l’exemple </a:t>
            </a:r>
            <a:r>
              <a:rPr lang="fr" sz="1000"/>
              <a:t>précédent, celui-ci</a:t>
            </a:r>
            <a:r>
              <a:rPr lang="fr" sz="1000"/>
              <a:t> est clair!</a:t>
            </a:r>
            <a:endParaRPr sz="1000"/>
          </a:p>
        </p:txBody>
      </p:sp>
      <p:sp>
        <p:nvSpPr>
          <p:cNvPr id="187" name="Google Shape;187;p2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188" name="Google Shape;188;p20"/>
          <p:cNvPicPr preferRelativeResize="0"/>
          <p:nvPr/>
        </p:nvPicPr>
        <p:blipFill>
          <a:blip r:embed="rId3">
            <a:alphaModFix/>
          </a:blip>
          <a:stretch>
            <a:fillRect/>
          </a:stretch>
        </p:blipFill>
        <p:spPr>
          <a:xfrm>
            <a:off x="4224875" y="424838"/>
            <a:ext cx="4445976" cy="42938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1"/>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A vous de jouer</a:t>
            </a:r>
            <a:endParaRPr/>
          </a:p>
        </p:txBody>
      </p:sp>
      <p:sp>
        <p:nvSpPr>
          <p:cNvPr id="194" name="Google Shape;194;p21"/>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Que pensez-vous et pourquoi?</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fr" sz="1000"/>
              <a:t>Contrairement à l’exemple précédent, celui-ci est clair?</a:t>
            </a:r>
            <a:endParaRPr sz="1000"/>
          </a:p>
        </p:txBody>
      </p:sp>
      <p:sp>
        <p:nvSpPr>
          <p:cNvPr id="195" name="Google Shape;195;p2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196" name="Google Shape;196;p21"/>
          <p:cNvPicPr preferRelativeResize="0"/>
          <p:nvPr/>
        </p:nvPicPr>
        <p:blipFill>
          <a:blip r:embed="rId3">
            <a:alphaModFix/>
          </a:blip>
          <a:stretch>
            <a:fillRect/>
          </a:stretch>
        </p:blipFill>
        <p:spPr>
          <a:xfrm>
            <a:off x="5307800" y="401100"/>
            <a:ext cx="3255975" cy="4341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